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62" r:id="rId4"/>
  </p:sldMasterIdLst>
  <p:notesMasterIdLst>
    <p:notesMasterId r:id="rId14"/>
  </p:notesMasterIdLst>
  <p:sldIdLst>
    <p:sldId id="372" r:id="rId5"/>
    <p:sldId id="375" r:id="rId6"/>
    <p:sldId id="383" r:id="rId7"/>
    <p:sldId id="386" r:id="rId8"/>
    <p:sldId id="387" r:id="rId9"/>
    <p:sldId id="376" r:id="rId10"/>
    <p:sldId id="378" r:id="rId11"/>
    <p:sldId id="374" r:id="rId12"/>
    <p:sldId id="362" r:id="rId13"/>
    <p:sldId id="371" r:id="rId15"/>
    <p:sldId id="369" r:id="rId16"/>
    <p:sldId id="260" r:id="rId17"/>
    <p:sldId id="261" r:id="rId18"/>
    <p:sldId id="384" r:id="rId19"/>
    <p:sldId id="256" r:id="rId20"/>
    <p:sldId id="370" r:id="rId21"/>
    <p:sldId id="377" r:id="rId22"/>
    <p:sldId id="381" r:id="rId23"/>
    <p:sldId id="380" r:id="rId24"/>
    <p:sldId id="379" r:id="rId25"/>
    <p:sldId id="382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3" userDrawn="1">
          <p15:clr>
            <a:srgbClr val="A4A3A4"/>
          </p15:clr>
        </p15:guide>
        <p15:guide id="2" pos="383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92F6"/>
    <a:srgbClr val="0D40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79" d="100"/>
          <a:sy n="79" d="100"/>
        </p:scale>
        <p:origin x="567" y="42"/>
      </p:cViewPr>
      <p:guideLst>
        <p:guide orient="horz" pos="2193"/>
        <p:guide pos="383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D5781-EA89-4851-942A-13730B9816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54373D-BEFD-4C71-A8E8-0F8961360AD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4373D-BEFD-4C71-A8E8-0F8961360A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CBEB653-7650-4788-95E8-C14C28F70C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CBEB653-7650-4788-95E8-C14C28F70C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A620450-83F6-4C16-A24D-B0BBFAA3703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CBEB653-7650-4788-95E8-C14C28F70C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CBEB653-7650-4788-95E8-C14C28F70C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CBEB653-7650-4788-95E8-C14C28F70C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17D16-9C92-4932-BA16-0DF1BC5A04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A8934-EBA9-4DC8-AB94-AC7400E560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17D16-9C92-4932-BA16-0DF1BC5A04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A8934-EBA9-4DC8-AB94-AC7400E560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17D16-9C92-4932-BA16-0DF1BC5A04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A8934-EBA9-4DC8-AB94-AC7400E560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43367" y="408572"/>
            <a:ext cx="1563306" cy="6437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121D-F50F-4DDE-83A1-923D7ED0CA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BE91-9F57-41EC-BE90-BC3E836B24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121D-F50F-4DDE-83A1-923D7ED0CA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BE91-9F57-41EC-BE90-BC3E836B24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121D-F50F-4DDE-83A1-923D7ED0CA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BE91-9F57-41EC-BE90-BC3E836B24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121D-F50F-4DDE-83A1-923D7ED0CA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BE91-9F57-41EC-BE90-BC3E836B24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121D-F50F-4DDE-83A1-923D7ED0CA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BE91-9F57-41EC-BE90-BC3E836B24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121D-F50F-4DDE-83A1-923D7ED0CA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BE91-9F57-41EC-BE90-BC3E836B24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121D-F50F-4DDE-83A1-923D7ED0CA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BE91-9F57-41EC-BE90-BC3E836B24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17D16-9C92-4932-BA16-0DF1BC5A04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A8934-EBA9-4DC8-AB94-AC7400E560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121D-F50F-4DDE-83A1-923D7ED0CA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BE91-9F57-41EC-BE90-BC3E836B24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121D-F50F-4DDE-83A1-923D7ED0CA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BE91-9F57-41EC-BE90-BC3E836B24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121D-F50F-4DDE-83A1-923D7ED0CA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BE91-9F57-41EC-BE90-BC3E836B24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121D-F50F-4DDE-83A1-923D7ED0CA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BE91-9F57-41EC-BE90-BC3E836B24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17D16-9C92-4932-BA16-0DF1BC5A04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A8934-EBA9-4DC8-AB94-AC7400E560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17D16-9C92-4932-BA16-0DF1BC5A04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A8934-EBA9-4DC8-AB94-AC7400E560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17D16-9C92-4932-BA16-0DF1BC5A04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A8934-EBA9-4DC8-AB94-AC7400E560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17D16-9C92-4932-BA16-0DF1BC5A04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A8934-EBA9-4DC8-AB94-AC7400E560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17D16-9C92-4932-BA16-0DF1BC5A04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A8934-EBA9-4DC8-AB94-AC7400E560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17D16-9C92-4932-BA16-0DF1BC5A04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A8934-EBA9-4DC8-AB94-AC7400E560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17D16-9C92-4932-BA16-0DF1BC5A04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A8934-EBA9-4DC8-AB94-AC7400E560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617D16-9C92-4932-BA16-0DF1BC5A04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EA8934-EBA9-4DC8-AB94-AC7400E560E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43367" y="408572"/>
            <a:ext cx="1563306" cy="64371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indent="-142875" algn="l" defTabSz="457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8121D-F50F-4DDE-83A1-923D7ED0CA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DBE91-9F57-41EC-BE90-BC3E836B24E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2.png"/><Relationship Id="rId3" Type="http://schemas.microsoft.com/office/2007/relationships/hdphoto" Target="../media/image11.wdp"/><Relationship Id="rId2" Type="http://schemas.openxmlformats.org/officeDocument/2006/relationships/image" Target="../media/image10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9" Type="http://schemas.openxmlformats.org/officeDocument/2006/relationships/notesSlide" Target="../notesSlides/notesSlide3.xml"/><Relationship Id="rId18" Type="http://schemas.openxmlformats.org/officeDocument/2006/relationships/slideLayout" Target="../slideLayouts/slideLayout12.xml"/><Relationship Id="rId17" Type="http://schemas.openxmlformats.org/officeDocument/2006/relationships/image" Target="../media/image31.png"/><Relationship Id="rId16" Type="http://schemas.openxmlformats.org/officeDocument/2006/relationships/image" Target="../media/image30.png"/><Relationship Id="rId15" Type="http://schemas.openxmlformats.org/officeDocument/2006/relationships/image" Target="../media/image29.png"/><Relationship Id="rId14" Type="http://schemas.openxmlformats.org/officeDocument/2006/relationships/image" Target="../media/image28.png"/><Relationship Id="rId13" Type="http://schemas.openxmlformats.org/officeDocument/2006/relationships/image" Target="../media/image2.png"/><Relationship Id="rId12" Type="http://schemas.openxmlformats.org/officeDocument/2006/relationships/image" Target="../media/image27.png"/><Relationship Id="rId11" Type="http://schemas.openxmlformats.org/officeDocument/2006/relationships/image" Target="../media/image26.png"/><Relationship Id="rId10" Type="http://schemas.openxmlformats.org/officeDocument/2006/relationships/image" Target="../media/image25.png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34.png"/><Relationship Id="rId2" Type="http://schemas.openxmlformats.org/officeDocument/2006/relationships/image" Target="../media/image36.jpeg"/><Relationship Id="rId1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jpe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5.jpeg"/><Relationship Id="rId2" Type="http://schemas.openxmlformats.org/officeDocument/2006/relationships/tags" Target="../tags/tag1.xml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5.jpeg"/><Relationship Id="rId2" Type="http://schemas.openxmlformats.org/officeDocument/2006/relationships/tags" Target="../tags/tag2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jpe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5.jpeg"/><Relationship Id="rId2" Type="http://schemas.openxmlformats.org/officeDocument/2006/relationships/tags" Target="../tags/tag3.xml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jpe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jpe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jpe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jpe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Object 403"/>
          <p:cNvSpPr txBox="1"/>
          <p:nvPr/>
        </p:nvSpPr>
        <p:spPr>
          <a:xfrm>
            <a:off x="1041400" y="2432685"/>
            <a:ext cx="10299065" cy="9963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p>
            <a:pPr defTabSz="457200"/>
            <a:r>
              <a:rPr lang="en-US" altLang="zh-CN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2025</a:t>
            </a:r>
            <a:r>
              <a:rPr lang="zh-CN" altLang="en-US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微观博易杯</a:t>
            </a:r>
            <a:r>
              <a:rPr lang="en-US" altLang="zh-CN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中国人民大学程序设计竞赛</a:t>
            </a:r>
            <a:endParaRPr lang="zh-CN" altLang="en-US" sz="3600" b="1" dirty="0">
              <a:solidFill>
                <a:srgbClr val="0D40D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image 4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05788" y="2270211"/>
            <a:ext cx="228602" cy="93469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958465" y="3763010"/>
            <a:ext cx="6463665" cy="19615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just">
              <a:lnSpc>
                <a:spcPct val="150000"/>
              </a:lnSpc>
              <a:defRPr sz="2800" i="0">
                <a:solidFill>
                  <a:schemeClr val="tx1">
                    <a:lumMod val="75000"/>
                    <a:lumOff val="25000"/>
                  </a:schemeClr>
                </a:solidFill>
                <a:latin typeface="OPPOSans-R" panose="00020600040101010101" charset="-122"/>
                <a:ea typeface="OPPOSans-R" panose="00020600040101010101" charset="-122"/>
              </a:defRPr>
            </a:lvl1pPr>
          </a:lstStyle>
          <a:p>
            <a:pPr algn="ctr" defTabSz="457200"/>
            <a:r>
              <a:rPr lang="zh-CN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主办方：中国人民大学信息学院</a:t>
            </a:r>
            <a:endParaRPr lang="zh-CN" sz="18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457200"/>
            <a:r>
              <a:rPr lang="zh-CN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命题方：中国人民大学</a:t>
            </a:r>
            <a:r>
              <a:rPr lang="en-US" altLang="zh-CN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ICPC</a:t>
            </a:r>
            <a:r>
              <a: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集训队</a:t>
            </a:r>
            <a:endParaRPr lang="zh-CN" altLang="en-US" sz="18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457200"/>
            <a:r>
              <a: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赞助支持：微观博易</a:t>
            </a:r>
            <a:endParaRPr lang="en-US" altLang="zh-CN" sz="18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/>
          <p:nvPr/>
        </p:nvPicPr>
        <p:blipFill>
          <a:blip r:embed="rId2"/>
          <a:srcRect b="26950"/>
          <a:stretch>
            <a:fillRect/>
          </a:stretch>
        </p:blipFill>
        <p:spPr>
          <a:xfrm>
            <a:off x="1379855" y="3425190"/>
            <a:ext cx="2393315" cy="1748790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8725535" y="3825240"/>
            <a:ext cx="1681480" cy="1692275"/>
          </a:xfrm>
          <a:prstGeom prst="rect">
            <a:avLst/>
          </a:prstGeom>
        </p:spPr>
      </p:pic>
      <p:sp>
        <p:nvSpPr>
          <p:cNvPr id="4" name="Object 402"/>
          <p:cNvSpPr txBox="1"/>
          <p:nvPr/>
        </p:nvSpPr>
        <p:spPr>
          <a:xfrm>
            <a:off x="2001520" y="4992370"/>
            <a:ext cx="1654175" cy="42608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defRPr sz="3600" b="0" i="0">
                <a:solidFill>
                  <a:srgbClr val="434343"/>
                </a:solidFill>
                <a:latin typeface="BarlowCondensed-Regular" panose="00000506000000000000"/>
                <a:ea typeface="BarlowCondensed-Regular" panose="00000506000000000000"/>
              </a:defRPr>
            </a:lvl1pPr>
          </a:lstStyle>
          <a:p>
            <a:pPr defTabSz="457200"/>
            <a:r>
              <a:rPr lang="en-US" altLang="zh-CN" sz="1800" dirty="0"/>
              <a:t>RUCPC</a:t>
            </a:r>
            <a:endParaRPr lang="zh-CN" altLang="en-US" sz="1800" dirty="0"/>
          </a:p>
        </p:txBody>
      </p:sp>
      <p:pic>
        <p:nvPicPr>
          <p:cNvPr id="5" name="图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9246870" y="448945"/>
            <a:ext cx="523240" cy="51879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9939655" y="473075"/>
            <a:ext cx="0" cy="518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403"/>
          <p:cNvSpPr txBox="1"/>
          <p:nvPr/>
        </p:nvSpPr>
        <p:spPr>
          <a:xfrm>
            <a:off x="613884" y="460461"/>
            <a:ext cx="3683506" cy="5713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defTabSz="457200"/>
            <a:r>
              <a:rPr lang="zh-CN" altLang="en-US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嘉宾介绍</a:t>
            </a:r>
            <a:endParaRPr lang="zh-CN" altLang="en-US" sz="3600" b="1" dirty="0">
              <a:solidFill>
                <a:srgbClr val="0D40D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image 4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" y="460461"/>
            <a:ext cx="228602" cy="934692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2855655" y="2915967"/>
            <a:ext cx="7381024" cy="2345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lnSpc>
                <a:spcPct val="150000"/>
              </a:lnSpc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中国人民大学信息学院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98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级本科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>
              <a:lnSpc>
                <a:spcPct val="150000"/>
              </a:lnSpc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中国科学院计算技术研究所硕士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>
              <a:lnSpc>
                <a:spcPct val="150000"/>
              </a:lnSpc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曾任中国人民银行清算总中心开发中心副总经理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>
              <a:lnSpc>
                <a:spcPct val="150000"/>
              </a:lnSpc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负责或参与多项人民银行大型金融系统建设，负责大型信息系统研发、系统集成、测试等多方面的工作</a:t>
            </a:r>
            <a:endParaRPr lang="zh-CN" altLang="en-US" sz="2000" dirty="0">
              <a:solidFill>
                <a:prstClr val="black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9" name="Object 208"/>
          <p:cNvSpPr txBox="1"/>
          <p:nvPr/>
        </p:nvSpPr>
        <p:spPr>
          <a:xfrm>
            <a:off x="613884" y="1134598"/>
            <a:ext cx="3049467" cy="30749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defTabSz="457200"/>
            <a:r>
              <a:rPr lang="en-US" altLang="zh-CN" dirty="0">
                <a:solidFill>
                  <a:srgbClr val="434343"/>
                </a:solidFill>
                <a:latin typeface="BarlowCondensed-Regular" panose="00000506000000000000"/>
                <a:ea typeface="BarlowCondensed-Regular" panose="00000506000000000000"/>
              </a:rPr>
              <a:t>GUEST INTRODUCTION</a:t>
            </a:r>
            <a:endParaRPr lang="zh-CN" altLang="en-US" sz="1000" dirty="0">
              <a:solidFill>
                <a:prstClr val="black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3" name="Object 602"/>
          <p:cNvSpPr txBox="1"/>
          <p:nvPr/>
        </p:nvSpPr>
        <p:spPr>
          <a:xfrm>
            <a:off x="2953421" y="2095269"/>
            <a:ext cx="1654130" cy="4902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defTabSz="457200"/>
            <a:r>
              <a:rPr lang="zh-CN" altLang="en-US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不器</a:t>
            </a:r>
            <a:endParaRPr lang="zh-CN" altLang="en-US" b="1" dirty="0">
              <a:solidFill>
                <a:srgbClr val="0D40D2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2953421" y="2771955"/>
            <a:ext cx="3591153" cy="0"/>
          </a:xfrm>
          <a:prstGeom prst="line">
            <a:avLst/>
          </a:prstGeom>
          <a:ln>
            <a:solidFill>
              <a:srgbClr val="0D40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008408" y="2157075"/>
            <a:ext cx="2495909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lnSpc>
                <a:spcPct val="150000"/>
              </a:lnSpc>
            </a:pPr>
            <a:r>
              <a:rPr lang="zh-CN" altLang="en-US" sz="2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微观博易联合创始人</a:t>
            </a:r>
            <a:endParaRPr lang="en-US" altLang="zh-CN" sz="20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Object 402"/>
          <p:cNvSpPr txBox="1"/>
          <p:nvPr/>
        </p:nvSpPr>
        <p:spPr>
          <a:xfrm>
            <a:off x="542104" y="1114133"/>
            <a:ext cx="1653876" cy="1816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defRPr sz="3600" b="0" i="0">
                <a:solidFill>
                  <a:srgbClr val="434343"/>
                </a:solidFill>
                <a:latin typeface="BarlowCondensed-Regular" panose="00000506000000000000"/>
                <a:ea typeface="BarlowCondensed-Regular" panose="00000506000000000000"/>
              </a:defRPr>
            </a:lvl1pPr>
          </a:lstStyle>
          <a:p>
            <a:pPr defTabSz="457200"/>
            <a:r>
              <a:rPr lang="en-US" altLang="zh-CN" sz="1800" dirty="0"/>
              <a:t>ABOUT US</a:t>
            </a:r>
            <a:endParaRPr lang="zh-CN" altLang="en-US" sz="1800" dirty="0"/>
          </a:p>
        </p:txBody>
      </p:sp>
      <p:sp>
        <p:nvSpPr>
          <p:cNvPr id="403" name="Object 403"/>
          <p:cNvSpPr txBox="1"/>
          <p:nvPr/>
        </p:nvSpPr>
        <p:spPr>
          <a:xfrm>
            <a:off x="542104" y="536836"/>
            <a:ext cx="2057322" cy="5020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zh-CN"/>
            </a:defPPr>
            <a:lvl1pPr defTabSz="457200">
              <a:defRPr sz="3600" b="1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关于我们</a:t>
            </a:r>
            <a:endParaRPr lang="zh-CN" altLang="en-US" dirty="0"/>
          </a:p>
        </p:txBody>
      </p:sp>
      <p:pic>
        <p:nvPicPr>
          <p:cNvPr id="9404" name="image 4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536836"/>
            <a:ext cx="184150" cy="796891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043999" y="3870084"/>
            <a:ext cx="4164556" cy="3149529"/>
            <a:chOff x="2250468" y="1959158"/>
            <a:chExt cx="7168429" cy="542126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97" t="11648" r="24091" b="12270"/>
            <a:stretch>
              <a:fillRect/>
            </a:stretch>
          </p:blipFill>
          <p:spPr>
            <a:xfrm>
              <a:off x="2250468" y="1959158"/>
              <a:ext cx="7168429" cy="5421268"/>
            </a:xfrm>
            <a:prstGeom prst="rect">
              <a:avLst/>
            </a:prstGeom>
            <a:ln w="34925">
              <a:noFill/>
            </a:ln>
            <a:effectLst/>
            <a:scene3d>
              <a:camera prst="perspectiveRelaxed">
                <a:rot lat="18273590" lon="0" rev="0"/>
              </a:camera>
              <a:lightRig rig="threePt" dir="t">
                <a:rot lat="0" lon="0" rev="0"/>
              </a:lightRig>
            </a:scene3d>
            <a:sp3d extrusionH="38100" prstMaterial="matte">
              <a:bevelT w="260350" h="50800" prst="softRound"/>
              <a:bevelB prst="softRound"/>
            </a:sp3d>
          </p:spPr>
        </p:pic>
        <p:grpSp>
          <p:nvGrpSpPr>
            <p:cNvPr id="6" name="组合 5"/>
            <p:cNvGrpSpPr/>
            <p:nvPr/>
          </p:nvGrpSpPr>
          <p:grpSpPr>
            <a:xfrm>
              <a:off x="7352925" y="3410499"/>
              <a:ext cx="609444" cy="1797323"/>
              <a:chOff x="6669038" y="2902994"/>
              <a:chExt cx="524791" cy="1547671"/>
            </a:xfrm>
          </p:grpSpPr>
          <p:cxnSp>
            <p:nvCxnSpPr>
              <p:cNvPr id="7" name="直接连接符 6"/>
              <p:cNvCxnSpPr/>
              <p:nvPr/>
            </p:nvCxnSpPr>
            <p:spPr>
              <a:xfrm flipV="1">
                <a:off x="6669038" y="2902994"/>
                <a:ext cx="0" cy="967784"/>
              </a:xfrm>
              <a:prstGeom prst="line">
                <a:avLst/>
              </a:prstGeom>
              <a:noFill/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0D40D2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 flipV="1">
                <a:off x="7193829" y="3752107"/>
                <a:ext cx="0" cy="698558"/>
              </a:xfrm>
              <a:prstGeom prst="line">
                <a:avLst/>
              </a:prstGeom>
              <a:noFill/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0D40D2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9" name="文本框 8"/>
          <p:cNvSpPr txBox="1"/>
          <p:nvPr/>
        </p:nvSpPr>
        <p:spPr>
          <a:xfrm>
            <a:off x="4419599" y="5212143"/>
            <a:ext cx="583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latin typeface="壹心铠甲黑" panose="00000500000000000000" pitchFamily="2" charset="-122"/>
                <a:ea typeface="壹心铠甲黑" panose="00000500000000000000" pitchFamily="2" charset="-122"/>
              </a:defRPr>
            </a:lvl1pPr>
          </a:lstStyle>
          <a:p>
            <a:pPr defTabSz="457200"/>
            <a:r>
              <a:rPr lang="zh-CN" altLang="en-US" sz="14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</a:t>
            </a:r>
            <a:endParaRPr lang="zh-CN" altLang="en-US" sz="1400" b="1" dirty="0">
              <a:solidFill>
                <a:srgbClr val="0D40D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1" name="Object 401"/>
          <p:cNvSpPr txBox="1"/>
          <p:nvPr/>
        </p:nvSpPr>
        <p:spPr>
          <a:xfrm>
            <a:off x="719684" y="1660338"/>
            <a:ext cx="5376315" cy="246273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just" defTabSz="457200">
              <a:lnSpc>
                <a:spcPct val="150000"/>
              </a:lnSpc>
            </a:pPr>
            <a:r>
              <a:rPr lang="zh-CN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观博易是一家以数据和技术为驱动的量化投资公司。我们依靠逻辑化的市场认知与工程化的知识探索，以不同的视角和方法从多维海量数据中提取有效信息，凭借极低延迟的自动化交易系统和强大的风控与执行标准，通过交易股票、期权、期货、商品、</a:t>
            </a:r>
            <a:r>
              <a:rPr lang="en-US" altLang="zh-CN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ETF</a:t>
            </a:r>
            <a:r>
              <a:rPr lang="zh-CN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等多种标的，源源不断的从市场中获取</a:t>
            </a:r>
            <a:r>
              <a:rPr lang="en-US" altLang="zh-CN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Alpha</a:t>
            </a:r>
            <a:r>
              <a:rPr lang="zh-CN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5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457200">
              <a:lnSpc>
                <a:spcPct val="150000"/>
              </a:lnSpc>
            </a:pPr>
            <a:r>
              <a:rPr lang="zh-CN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 </a:t>
            </a:r>
            <a:r>
              <a:rPr lang="en-US" altLang="zh-CN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 </a:t>
            </a:r>
            <a:r>
              <a:rPr lang="zh-CN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年成立以来，我们穿越牛熊周期，在变幻莫测的市场中稳健前行，始终致力于成为全球顶尖的量化投资公司。</a:t>
            </a:r>
            <a:endParaRPr lang="zh-CN" altLang="en-US" sz="15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pic>
        <p:nvPicPr>
          <p:cNvPr id="25" name="image 40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758273" y="1315342"/>
            <a:ext cx="4767520" cy="519044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047659" y="4518528"/>
            <a:ext cx="569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latin typeface="壹心铠甲黑" panose="00000500000000000000" pitchFamily="2" charset="-122"/>
                <a:ea typeface="壹心铠甲黑" panose="00000500000000000000" pitchFamily="2" charset="-122"/>
              </a:defRPr>
            </a:lvl1pPr>
          </a:lstStyle>
          <a:p>
            <a:pPr defTabSz="457200"/>
            <a:r>
              <a:rPr lang="zh-CN" altLang="en-US" sz="14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</a:t>
            </a:r>
            <a:endParaRPr lang="zh-CN" altLang="en-US" sz="1400" b="1" dirty="0">
              <a:solidFill>
                <a:srgbClr val="0D40D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402"/>
          <p:cNvSpPr txBox="1"/>
          <p:nvPr/>
        </p:nvSpPr>
        <p:spPr>
          <a:xfrm>
            <a:off x="542104" y="1105977"/>
            <a:ext cx="3062842" cy="557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defRPr sz="3600" b="0" i="0">
                <a:solidFill>
                  <a:srgbClr val="434343"/>
                </a:solidFill>
                <a:latin typeface="BarlowCondensed-Regular" panose="00000506000000000000"/>
                <a:ea typeface="BarlowCondensed-Regular" panose="00000506000000000000"/>
              </a:defRPr>
            </a:lvl1pPr>
          </a:lstStyle>
          <a:p>
            <a:pPr defTabSz="457200"/>
            <a:r>
              <a:rPr lang="en-US" altLang="zh-CN" sz="1800" dirty="0"/>
              <a:t>CORPORATE PERFORMANCE</a:t>
            </a:r>
            <a:endParaRPr lang="en-US" altLang="zh-CN" sz="1800" dirty="0"/>
          </a:p>
        </p:txBody>
      </p:sp>
      <p:sp>
        <p:nvSpPr>
          <p:cNvPr id="4" name="Object 403"/>
          <p:cNvSpPr txBox="1"/>
          <p:nvPr/>
        </p:nvSpPr>
        <p:spPr>
          <a:xfrm>
            <a:off x="542103" y="536836"/>
            <a:ext cx="1965307" cy="5020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zh-CN"/>
            </a:defPPr>
            <a:lvl1pPr defTabSz="457200">
              <a:defRPr sz="3600" b="1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公司业绩</a:t>
            </a:r>
            <a:endParaRPr lang="zh-CN" altLang="en-US" dirty="0"/>
          </a:p>
        </p:txBody>
      </p:sp>
      <p:pic>
        <p:nvPicPr>
          <p:cNvPr id="5" name="image 4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536836"/>
            <a:ext cx="184150" cy="796891"/>
          </a:xfrm>
          <a:prstGeom prst="rect">
            <a:avLst/>
          </a:prstGeom>
        </p:spPr>
      </p:pic>
      <p:pic>
        <p:nvPicPr>
          <p:cNvPr id="6" name="图片 5" descr="图形用户界面, 应用程序&#10;&#10;描述已自动生成"/>
          <p:cNvPicPr>
            <a:picLocks noChangeAspect="1"/>
          </p:cNvPicPr>
          <p:nvPr/>
        </p:nvPicPr>
        <p:blipFill rotWithShape="1">
          <a:blip r:embed="rId2"/>
          <a:srcRect l="20077" t="10555" r="19571" b="40811"/>
          <a:stretch>
            <a:fillRect/>
          </a:stretch>
        </p:blipFill>
        <p:spPr>
          <a:xfrm>
            <a:off x="1060939" y="2323366"/>
            <a:ext cx="10029093" cy="144239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01064" y="4003524"/>
            <a:ext cx="1822850" cy="8049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just">
              <a:lnSpc>
                <a:spcPct val="150000"/>
              </a:lnSpc>
              <a:defRPr sz="2800" i="0">
                <a:solidFill>
                  <a:schemeClr val="tx1">
                    <a:lumMod val="75000"/>
                    <a:lumOff val="25000"/>
                  </a:schemeClr>
                </a:solidFill>
                <a:latin typeface="OPPOSans-R" panose="00020600040101010101" charset="-122"/>
                <a:ea typeface="OPPOSans-R" panose="00020600040101010101" charset="-122"/>
              </a:defRPr>
            </a:lvl1pPr>
          </a:lstStyle>
          <a:p>
            <a:pPr algn="ctr" defTabSz="457200"/>
            <a:r>
              <a: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主营策略</a:t>
            </a:r>
            <a:endParaRPr lang="en-US" altLang="zh-CN" sz="18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457200"/>
            <a:r>
              <a: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夏普超</a:t>
            </a:r>
            <a:r>
              <a:rPr lang="en-US" altLang="zh-CN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endParaRPr lang="zh-CN" altLang="en-US" sz="18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604946" y="4003523"/>
            <a:ext cx="2115770" cy="8049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just">
              <a:lnSpc>
                <a:spcPct val="150000"/>
              </a:lnSpc>
              <a:defRPr sz="2800" i="0">
                <a:solidFill>
                  <a:schemeClr val="tx1">
                    <a:lumMod val="75000"/>
                    <a:lumOff val="25000"/>
                  </a:schemeClr>
                </a:solidFill>
                <a:latin typeface="OPPOSans-R" panose="00020600040101010101" charset="-122"/>
                <a:ea typeface="OPPOSans-R" panose="00020600040101010101" charset="-122"/>
              </a:defRPr>
            </a:lvl1pPr>
          </a:lstStyle>
          <a:p>
            <a:pPr algn="ctr" defTabSz="457200"/>
            <a:r>
              <a: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连续</a:t>
            </a:r>
            <a:r>
              <a:rPr lang="en-US" altLang="zh-CN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18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457200"/>
            <a:r>
              <a: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日胜率接近</a:t>
            </a:r>
            <a:r>
              <a:rPr lang="en-US" altLang="zh-CN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endParaRPr lang="zh-CN" altLang="en-US" sz="18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384830" y="4027217"/>
            <a:ext cx="2336944" cy="7575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just">
              <a:lnSpc>
                <a:spcPct val="150000"/>
              </a:lnSpc>
              <a:defRPr sz="2800" i="0">
                <a:solidFill>
                  <a:schemeClr val="tx1">
                    <a:lumMod val="75000"/>
                    <a:lumOff val="25000"/>
                  </a:schemeClr>
                </a:solidFill>
                <a:latin typeface="OPPOSans-R" panose="00020600040101010101" charset="-122"/>
                <a:ea typeface="OPPOSans-R" panose="00020600040101010101" charset="-122"/>
              </a:defRPr>
            </a:lvl1pPr>
          </a:lstStyle>
          <a:p>
            <a:pPr algn="ctr" defTabSz="457200"/>
            <a:r>
              <a:rPr lang="en-US" altLang="zh-CN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大类交易标的</a:t>
            </a:r>
            <a:endParaRPr lang="en-US" altLang="zh-CN" sz="18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457200"/>
            <a:r>
              <a: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为稳定收益保驾护航</a:t>
            </a:r>
            <a:endParaRPr lang="zh-CN" altLang="en-US" sz="18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279014" y="4027217"/>
            <a:ext cx="2336944" cy="7575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just">
              <a:lnSpc>
                <a:spcPct val="150000"/>
              </a:lnSpc>
              <a:defRPr sz="2800" i="0">
                <a:solidFill>
                  <a:schemeClr val="tx1">
                    <a:lumMod val="75000"/>
                    <a:lumOff val="25000"/>
                  </a:schemeClr>
                </a:solidFill>
                <a:latin typeface="OPPOSans-R" panose="00020600040101010101" charset="-122"/>
                <a:ea typeface="OPPOSans-R" panose="00020600040101010101" charset="-122"/>
              </a:defRPr>
            </a:lvl1pPr>
          </a:lstStyle>
          <a:p>
            <a:pPr algn="ctr" defTabSz="457200"/>
            <a:r>
              <a: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每年持续</a:t>
            </a:r>
            <a:r>
              <a:rPr lang="en-US" altLang="zh-CN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25%+</a:t>
            </a:r>
            <a:r>
              <a: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利润</a:t>
            </a:r>
            <a:endParaRPr lang="en-US" altLang="zh-CN" sz="18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457200"/>
            <a:r>
              <a: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用于技术投入</a:t>
            </a:r>
            <a:endParaRPr lang="zh-CN" altLang="en-US" sz="18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Object 602"/>
          <p:cNvSpPr txBox="1"/>
          <p:nvPr/>
        </p:nvSpPr>
        <p:spPr>
          <a:xfrm>
            <a:off x="1421030" y="1976765"/>
            <a:ext cx="3241050" cy="349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defTabSz="457200"/>
            <a:r>
              <a:rPr lang="zh-CN" altLang="en-US" sz="2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交易标的涉猎广泛</a:t>
            </a:r>
            <a:endParaRPr lang="zh-CN" altLang="en-US" sz="900" dirty="0">
              <a:solidFill>
                <a:prstClr val="black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603" name="Object 603"/>
          <p:cNvSpPr txBox="1"/>
          <p:nvPr/>
        </p:nvSpPr>
        <p:spPr>
          <a:xfrm>
            <a:off x="1421030" y="2515057"/>
            <a:ext cx="3273281" cy="2669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defTabSz="457200">
              <a:lnSpc>
                <a:spcPct val="117000"/>
              </a:lnSpc>
            </a:pPr>
            <a:r>
              <a:rPr lang="zh-CN" altLang="en-US" sz="1500" dirty="0">
                <a:solidFill>
                  <a:srgbClr val="7070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包括股票、期权、期货、商品、</a:t>
            </a:r>
            <a:r>
              <a:rPr lang="en-US" altLang="zh-CN" sz="1500" dirty="0">
                <a:solidFill>
                  <a:srgbClr val="7070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ETF</a:t>
            </a:r>
            <a:r>
              <a:rPr lang="zh-CN" altLang="en-US" sz="1500" dirty="0">
                <a:solidFill>
                  <a:srgbClr val="7070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900" dirty="0">
              <a:solidFill>
                <a:prstClr val="black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604" name="Object 604"/>
          <p:cNvSpPr txBox="1"/>
          <p:nvPr/>
        </p:nvSpPr>
        <p:spPr>
          <a:xfrm>
            <a:off x="1413365" y="3285224"/>
            <a:ext cx="3241050" cy="349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defTabSz="457200"/>
            <a:r>
              <a:rPr lang="zh-CN" altLang="en-US" sz="2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成熟的策略开发环境</a:t>
            </a:r>
            <a:endParaRPr lang="zh-CN" altLang="en-US" sz="900" dirty="0">
              <a:solidFill>
                <a:prstClr val="black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605" name="Object 605"/>
          <p:cNvSpPr txBox="1"/>
          <p:nvPr/>
        </p:nvSpPr>
        <p:spPr>
          <a:xfrm>
            <a:off x="1407406" y="3839227"/>
            <a:ext cx="5414378" cy="64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just" defTabSz="457200">
              <a:lnSpc>
                <a:spcPct val="117000"/>
              </a:lnSpc>
            </a:pPr>
            <a:r>
              <a:rPr lang="zh-CN" altLang="en-US" sz="1500" dirty="0">
                <a:solidFill>
                  <a:srgbClr val="7070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丰富的量价因子库、独特的预测方法论、深度的大数据理论实践、细致入微的交易模型、精准的回测系统、多维的盘后分析工具</a:t>
            </a:r>
            <a:endParaRPr lang="zh-CN" altLang="en-US" sz="900" dirty="0">
              <a:solidFill>
                <a:prstClr val="black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606" name="Object 606"/>
          <p:cNvSpPr txBox="1"/>
          <p:nvPr/>
        </p:nvSpPr>
        <p:spPr>
          <a:xfrm>
            <a:off x="1376679" y="4779073"/>
            <a:ext cx="3241050" cy="349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defTabSz="457200"/>
            <a:r>
              <a:rPr lang="zh-CN" altLang="en-US" sz="2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前沿先进的技术水平</a:t>
            </a:r>
            <a:endParaRPr lang="zh-CN" altLang="en-US" sz="900" dirty="0">
              <a:solidFill>
                <a:prstClr val="black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607" name="Object 607"/>
          <p:cNvSpPr txBox="1"/>
          <p:nvPr/>
        </p:nvSpPr>
        <p:spPr>
          <a:xfrm>
            <a:off x="1378544" y="5224477"/>
            <a:ext cx="5443240" cy="8007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just" defTabSz="457200">
              <a:lnSpc>
                <a:spcPct val="117000"/>
              </a:lnSpc>
            </a:pPr>
            <a:r>
              <a:rPr lang="zh-CN" altLang="en-US" sz="1500" dirty="0">
                <a:solidFill>
                  <a:srgbClr val="7070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一体化的自主交易系统、功能强大的可视化监控界面、前沿的集群调度系统、低延迟的微波专线、纳秒级的优化技术</a:t>
            </a:r>
            <a:endParaRPr lang="zh-CN" altLang="en-US" sz="900" dirty="0">
              <a:solidFill>
                <a:prstClr val="black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pic>
        <p:nvPicPr>
          <p:cNvPr id="96011" name="image 601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82010" y="1902604"/>
            <a:ext cx="526602" cy="526602"/>
          </a:xfrm>
          <a:prstGeom prst="rect">
            <a:avLst/>
          </a:prstGeom>
        </p:spPr>
      </p:pic>
      <p:sp>
        <p:nvSpPr>
          <p:cNvPr id="6012" name="Object 6012"/>
          <p:cNvSpPr txBox="1"/>
          <p:nvPr/>
        </p:nvSpPr>
        <p:spPr>
          <a:xfrm>
            <a:off x="580704" y="1953695"/>
            <a:ext cx="521934" cy="521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ctr" defTabSz="457200"/>
            <a:r>
              <a:rPr lang="en-US" altLang="zh-CN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7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6013" name="image 601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76036" y="3217376"/>
            <a:ext cx="526602" cy="526602"/>
          </a:xfrm>
          <a:prstGeom prst="rect">
            <a:avLst/>
          </a:prstGeom>
        </p:spPr>
      </p:pic>
      <p:sp>
        <p:nvSpPr>
          <p:cNvPr id="6014" name="Object 6014"/>
          <p:cNvSpPr txBox="1"/>
          <p:nvPr/>
        </p:nvSpPr>
        <p:spPr>
          <a:xfrm>
            <a:off x="576041" y="3279512"/>
            <a:ext cx="527017" cy="521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zh-CN"/>
            </a:defPPr>
            <a:lvl1pPr algn="ctr" defTabSz="457200">
              <a:defRPr sz="28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02</a:t>
            </a:r>
            <a:endParaRPr lang="zh-CN" altLang="en-US" dirty="0"/>
          </a:p>
        </p:txBody>
      </p:sp>
      <p:pic>
        <p:nvPicPr>
          <p:cNvPr id="96015" name="image 601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42104" y="4677263"/>
            <a:ext cx="526602" cy="526604"/>
          </a:xfrm>
          <a:prstGeom prst="rect">
            <a:avLst/>
          </a:prstGeom>
        </p:spPr>
      </p:pic>
      <p:sp>
        <p:nvSpPr>
          <p:cNvPr id="6016" name="Object 6016"/>
          <p:cNvSpPr txBox="1"/>
          <p:nvPr/>
        </p:nvSpPr>
        <p:spPr>
          <a:xfrm>
            <a:off x="542109" y="4739401"/>
            <a:ext cx="527011" cy="521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zh-CN"/>
            </a:defPPr>
            <a:lvl1pPr algn="ctr" defTabSz="457200">
              <a:defRPr sz="28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03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354" y="1902604"/>
            <a:ext cx="4355147" cy="4057613"/>
          </a:xfrm>
          <a:prstGeom prst="rect">
            <a:avLst/>
          </a:prstGeom>
        </p:spPr>
      </p:pic>
      <p:sp>
        <p:nvSpPr>
          <p:cNvPr id="2" name="Object 402"/>
          <p:cNvSpPr txBox="1"/>
          <p:nvPr/>
        </p:nvSpPr>
        <p:spPr>
          <a:xfrm>
            <a:off x="549741" y="1076502"/>
            <a:ext cx="1653876" cy="1816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defRPr sz="3600" b="0" i="0">
                <a:solidFill>
                  <a:srgbClr val="434343"/>
                </a:solidFill>
                <a:latin typeface="BarlowCondensed-Regular" panose="00000506000000000000"/>
                <a:ea typeface="BarlowCondensed-Regular" panose="00000506000000000000"/>
              </a:defRPr>
            </a:lvl1pPr>
          </a:lstStyle>
          <a:p>
            <a:pPr defTabSz="457200"/>
            <a:r>
              <a:rPr lang="en-US" altLang="zh-CN" sz="1800" dirty="0"/>
              <a:t>ABOUT US</a:t>
            </a:r>
            <a:endParaRPr lang="zh-CN" altLang="en-US" sz="1800" dirty="0"/>
          </a:p>
        </p:txBody>
      </p:sp>
      <p:sp>
        <p:nvSpPr>
          <p:cNvPr id="3" name="Object 403"/>
          <p:cNvSpPr txBox="1"/>
          <p:nvPr/>
        </p:nvSpPr>
        <p:spPr>
          <a:xfrm>
            <a:off x="542103" y="536836"/>
            <a:ext cx="2074575" cy="5020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zh-CN"/>
            </a:defPPr>
            <a:lvl1pPr defTabSz="457200">
              <a:defRPr sz="3600" b="1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关于我们</a:t>
            </a:r>
            <a:endParaRPr lang="zh-CN" altLang="en-US" dirty="0"/>
          </a:p>
        </p:txBody>
      </p:sp>
      <p:pic>
        <p:nvPicPr>
          <p:cNvPr id="4" name="image 40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536836"/>
            <a:ext cx="184150" cy="79689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03" name="image 70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77885" y="1691013"/>
            <a:ext cx="6308288" cy="1893447"/>
          </a:xfrm>
          <a:prstGeom prst="rect">
            <a:avLst/>
          </a:prstGeom>
        </p:spPr>
      </p:pic>
      <p:pic>
        <p:nvPicPr>
          <p:cNvPr id="9702" name="image 7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2103" y="1691014"/>
            <a:ext cx="4483105" cy="4352504"/>
          </a:xfrm>
          <a:prstGeom prst="rect">
            <a:avLst/>
          </a:prstGeom>
        </p:spPr>
      </p:pic>
      <p:sp>
        <p:nvSpPr>
          <p:cNvPr id="704" name="Object 704"/>
          <p:cNvSpPr txBox="1"/>
          <p:nvPr/>
        </p:nvSpPr>
        <p:spPr>
          <a:xfrm>
            <a:off x="1011808" y="2213911"/>
            <a:ext cx="3633673" cy="338981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just" defTabSz="457200">
              <a:lnSpc>
                <a:spcPct val="150000"/>
              </a:lnSpc>
            </a:pPr>
            <a:r>
              <a:rPr lang="zh-CN" altLang="en-US" sz="1400" spc="39" dirty="0">
                <a:solidFill>
                  <a:srgbClr val="F5F5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团队汇集多领域资深专家和行业精英。</a:t>
            </a:r>
            <a:endParaRPr lang="en-US" altLang="zh-CN" sz="1400" spc="39" dirty="0">
              <a:solidFill>
                <a:srgbClr val="F5F5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457200">
              <a:lnSpc>
                <a:spcPct val="150000"/>
              </a:lnSpc>
            </a:pPr>
            <a:endParaRPr lang="en-US" altLang="zh-CN" sz="1400" spc="39" dirty="0">
              <a:solidFill>
                <a:srgbClr val="F5F5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457200">
              <a:lnSpc>
                <a:spcPct val="150000"/>
              </a:lnSpc>
            </a:pPr>
            <a:r>
              <a:rPr lang="zh-CN" altLang="en-US" sz="1400" spc="39" dirty="0">
                <a:solidFill>
                  <a:srgbClr val="F5F5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创始人曾在美国知名高频自营机构工作多年，具有</a:t>
            </a:r>
            <a:r>
              <a:rPr lang="en-US" altLang="zh-CN" sz="1400" spc="39" dirty="0">
                <a:solidFill>
                  <a:srgbClr val="F5F5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00" spc="39" dirty="0">
                <a:solidFill>
                  <a:srgbClr val="F5F5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余年高频交易经验。</a:t>
            </a:r>
            <a:endParaRPr lang="en-US" altLang="zh-CN" sz="1400" spc="39" dirty="0">
              <a:solidFill>
                <a:srgbClr val="F5F5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457200">
              <a:lnSpc>
                <a:spcPct val="150000"/>
              </a:lnSpc>
            </a:pPr>
            <a:endParaRPr lang="en-US" altLang="zh-CN" sz="1400" spc="39" dirty="0">
              <a:solidFill>
                <a:srgbClr val="F5F5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457200">
              <a:lnSpc>
                <a:spcPct val="150000"/>
              </a:lnSpc>
            </a:pPr>
            <a:r>
              <a:rPr lang="zh-CN" altLang="en-US" sz="1400" spc="39" dirty="0">
                <a:solidFill>
                  <a:srgbClr val="F5F5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投研人员均毕业于哈佛、康奈尔、牛津、清华、北大、人大、中科院等海内外知名院校，曾在全球顶级的量化对冲基金，以及国内外科技、互联网行业巨头担任要职。</a:t>
            </a:r>
            <a:endParaRPr lang="en-US" altLang="zh-CN" sz="1400" spc="39" dirty="0">
              <a:solidFill>
                <a:srgbClr val="F5F5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214163" y="3803669"/>
            <a:ext cx="6246195" cy="1861305"/>
            <a:chOff x="879020" y="6999867"/>
            <a:chExt cx="13956407" cy="4036491"/>
          </a:xfrm>
        </p:grpSpPr>
        <p:pic>
          <p:nvPicPr>
            <p:cNvPr id="9701" name="image 701"/>
            <p:cNvPicPr>
              <a:picLocks noChangeAspect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>
            <a:xfrm>
              <a:off x="3705691" y="7206162"/>
              <a:ext cx="2628900" cy="723900"/>
            </a:xfrm>
            <a:prstGeom prst="rect">
              <a:avLst/>
            </a:prstGeom>
          </p:spPr>
        </p:pic>
        <p:pic>
          <p:nvPicPr>
            <p:cNvPr id="97019" name="image 7019"/>
            <p:cNvPicPr>
              <a:picLocks noChangeAspect="1"/>
            </p:cNvPicPr>
            <p:nvPr/>
          </p:nvPicPr>
          <p:blipFill>
            <a:blip r:embed="rId4">
              <a:grayscl/>
            </a:blip>
            <a:srcRect/>
            <a:stretch>
              <a:fillRect/>
            </a:stretch>
          </p:blipFill>
          <p:spPr>
            <a:xfrm>
              <a:off x="7918630" y="6999867"/>
              <a:ext cx="6916797" cy="3138275"/>
            </a:xfrm>
            <a:prstGeom prst="rect">
              <a:avLst/>
            </a:prstGeom>
          </p:spPr>
        </p:pic>
        <p:pic>
          <p:nvPicPr>
            <p:cNvPr id="97020" name="image 7020"/>
            <p:cNvPicPr>
              <a:picLocks noChangeAspect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>
            <a:xfrm>
              <a:off x="879020" y="7206162"/>
              <a:ext cx="2628900" cy="723900"/>
            </a:xfrm>
            <a:prstGeom prst="rect">
              <a:avLst/>
            </a:prstGeom>
          </p:spPr>
        </p:pic>
        <p:pic>
          <p:nvPicPr>
            <p:cNvPr id="97021" name="image 7021"/>
            <p:cNvPicPr>
              <a:picLocks noChangeAspect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>
            <a:xfrm>
              <a:off x="879020" y="9286360"/>
              <a:ext cx="2628900" cy="723900"/>
            </a:xfrm>
            <a:prstGeom prst="rect">
              <a:avLst/>
            </a:prstGeom>
          </p:spPr>
        </p:pic>
        <p:pic>
          <p:nvPicPr>
            <p:cNvPr id="97022" name="image 7022"/>
            <p:cNvPicPr>
              <a:picLocks noChangeAspect="1"/>
            </p:cNvPicPr>
            <p:nvPr/>
          </p:nvPicPr>
          <p:blipFill>
            <a:blip r:embed="rId5">
              <a:grayscl/>
            </a:blip>
            <a:srcRect/>
            <a:stretch>
              <a:fillRect/>
            </a:stretch>
          </p:blipFill>
          <p:spPr>
            <a:xfrm>
              <a:off x="1304470" y="9344075"/>
              <a:ext cx="1778000" cy="608471"/>
            </a:xfrm>
            <a:prstGeom prst="rect">
              <a:avLst/>
            </a:prstGeom>
          </p:spPr>
        </p:pic>
        <p:pic>
          <p:nvPicPr>
            <p:cNvPr id="97023" name="image 7023"/>
            <p:cNvPicPr>
              <a:picLocks noChangeAspect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>
            <a:xfrm>
              <a:off x="879020" y="8272962"/>
              <a:ext cx="2628900" cy="723900"/>
            </a:xfrm>
            <a:prstGeom prst="rect">
              <a:avLst/>
            </a:prstGeom>
          </p:spPr>
        </p:pic>
        <p:pic>
          <p:nvPicPr>
            <p:cNvPr id="97024" name="image 7024"/>
            <p:cNvPicPr>
              <a:picLocks noChangeAspect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>
            <a:xfrm>
              <a:off x="3705691" y="8285662"/>
              <a:ext cx="2628900" cy="723900"/>
            </a:xfrm>
            <a:prstGeom prst="rect">
              <a:avLst/>
            </a:prstGeom>
          </p:spPr>
        </p:pic>
        <p:pic>
          <p:nvPicPr>
            <p:cNvPr id="97025" name="image 7025"/>
            <p:cNvPicPr>
              <a:picLocks noChangeAspect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>
            <a:xfrm>
              <a:off x="3705691" y="9299060"/>
              <a:ext cx="2628900" cy="723900"/>
            </a:xfrm>
            <a:prstGeom prst="rect">
              <a:avLst/>
            </a:prstGeom>
          </p:spPr>
        </p:pic>
        <p:pic>
          <p:nvPicPr>
            <p:cNvPr id="97026" name="image 7026"/>
            <p:cNvPicPr>
              <a:picLocks noChangeAspect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>
            <a:xfrm>
              <a:off x="879020" y="10299758"/>
              <a:ext cx="2628900" cy="723900"/>
            </a:xfrm>
            <a:prstGeom prst="rect">
              <a:avLst/>
            </a:prstGeom>
          </p:spPr>
        </p:pic>
        <p:pic>
          <p:nvPicPr>
            <p:cNvPr id="97027" name="image 7027"/>
            <p:cNvPicPr>
              <a:picLocks noChangeAspect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>
            <a:xfrm>
              <a:off x="3705691" y="10312458"/>
              <a:ext cx="2628900" cy="723900"/>
            </a:xfrm>
            <a:prstGeom prst="rect">
              <a:avLst/>
            </a:prstGeom>
          </p:spPr>
        </p:pic>
        <p:pic>
          <p:nvPicPr>
            <p:cNvPr id="97028" name="image 7028"/>
            <p:cNvPicPr>
              <a:picLocks noChangeAspect="1"/>
            </p:cNvPicPr>
            <p:nvPr/>
          </p:nvPicPr>
          <p:blipFill>
            <a:blip r:embed="rId6">
              <a:grayscl/>
            </a:blip>
            <a:srcRect l="6375" t="8980" r="8651"/>
            <a:stretch>
              <a:fillRect/>
            </a:stretch>
          </p:blipFill>
          <p:spPr>
            <a:xfrm>
              <a:off x="4082288" y="7234318"/>
              <a:ext cx="1875706" cy="667587"/>
            </a:xfrm>
            <a:prstGeom prst="rect">
              <a:avLst/>
            </a:prstGeom>
          </p:spPr>
        </p:pic>
        <p:pic>
          <p:nvPicPr>
            <p:cNvPr id="97029" name="image 7029"/>
            <p:cNvPicPr>
              <a:picLocks noChangeAspect="1"/>
            </p:cNvPicPr>
            <p:nvPr/>
          </p:nvPicPr>
          <p:blipFill>
            <a:blip r:embed="rId7">
              <a:grayscl/>
            </a:blip>
            <a:srcRect/>
            <a:stretch>
              <a:fillRect/>
            </a:stretch>
          </p:blipFill>
          <p:spPr>
            <a:xfrm>
              <a:off x="1435649" y="7319275"/>
              <a:ext cx="1515641" cy="497673"/>
            </a:xfrm>
            <a:prstGeom prst="rect">
              <a:avLst/>
            </a:prstGeom>
          </p:spPr>
        </p:pic>
        <p:pic>
          <p:nvPicPr>
            <p:cNvPr id="97030" name="image 7030"/>
            <p:cNvPicPr>
              <a:picLocks noChangeAspect="1"/>
            </p:cNvPicPr>
            <p:nvPr/>
          </p:nvPicPr>
          <p:blipFill>
            <a:blip r:embed="rId8">
              <a:grayscl/>
            </a:blip>
            <a:srcRect/>
            <a:stretch>
              <a:fillRect/>
            </a:stretch>
          </p:blipFill>
          <p:spPr>
            <a:xfrm>
              <a:off x="4112751" y="8463722"/>
              <a:ext cx="1814779" cy="367779"/>
            </a:xfrm>
            <a:prstGeom prst="rect">
              <a:avLst/>
            </a:prstGeom>
          </p:spPr>
        </p:pic>
        <p:pic>
          <p:nvPicPr>
            <p:cNvPr id="97031" name="image 7031"/>
            <p:cNvPicPr>
              <a:picLocks noChangeAspect="1"/>
            </p:cNvPicPr>
            <p:nvPr/>
          </p:nvPicPr>
          <p:blipFill>
            <a:blip r:embed="rId9">
              <a:grayscl/>
            </a:blip>
            <a:srcRect/>
            <a:stretch>
              <a:fillRect/>
            </a:stretch>
          </p:blipFill>
          <p:spPr>
            <a:xfrm>
              <a:off x="4187726" y="10390957"/>
              <a:ext cx="1664830" cy="566903"/>
            </a:xfrm>
            <a:prstGeom prst="rect">
              <a:avLst/>
            </a:prstGeom>
          </p:spPr>
        </p:pic>
        <p:pic>
          <p:nvPicPr>
            <p:cNvPr id="97032" name="image 7032"/>
            <p:cNvPicPr>
              <a:picLocks noChangeAspect="1"/>
            </p:cNvPicPr>
            <p:nvPr/>
          </p:nvPicPr>
          <p:blipFill>
            <a:blip r:embed="rId10">
              <a:grayscl/>
            </a:blip>
            <a:srcRect/>
            <a:stretch>
              <a:fillRect/>
            </a:stretch>
          </p:blipFill>
          <p:spPr>
            <a:xfrm>
              <a:off x="1220160" y="10299759"/>
              <a:ext cx="1946620" cy="723899"/>
            </a:xfrm>
            <a:prstGeom prst="rect">
              <a:avLst/>
            </a:prstGeom>
          </p:spPr>
        </p:pic>
        <p:pic>
          <p:nvPicPr>
            <p:cNvPr id="97033" name="image 7033"/>
            <p:cNvPicPr>
              <a:picLocks noChangeAspect="1"/>
            </p:cNvPicPr>
            <p:nvPr/>
          </p:nvPicPr>
          <p:blipFill>
            <a:blip r:embed="rId11">
              <a:grayscl/>
            </a:blip>
            <a:srcRect/>
            <a:stretch>
              <a:fillRect/>
            </a:stretch>
          </p:blipFill>
          <p:spPr>
            <a:xfrm>
              <a:off x="1220160" y="8422065"/>
              <a:ext cx="2013528" cy="372292"/>
            </a:xfrm>
            <a:prstGeom prst="rect">
              <a:avLst/>
            </a:prstGeom>
          </p:spPr>
        </p:pic>
        <p:pic>
          <p:nvPicPr>
            <p:cNvPr id="97034" name="image 7034"/>
            <p:cNvPicPr>
              <a:picLocks noChangeAspect="1"/>
            </p:cNvPicPr>
            <p:nvPr/>
          </p:nvPicPr>
          <p:blipFill>
            <a:blip r:embed="rId12">
              <a:grayscl/>
            </a:blip>
            <a:srcRect/>
            <a:stretch>
              <a:fillRect/>
            </a:stretch>
          </p:blipFill>
          <p:spPr>
            <a:xfrm>
              <a:off x="4187726" y="9421882"/>
              <a:ext cx="1591575" cy="478256"/>
            </a:xfrm>
            <a:prstGeom prst="rect">
              <a:avLst/>
            </a:prstGeom>
          </p:spPr>
        </p:pic>
      </p:grpSp>
      <p:sp>
        <p:nvSpPr>
          <p:cNvPr id="33" name="Object 305"/>
          <p:cNvSpPr txBox="1"/>
          <p:nvPr/>
        </p:nvSpPr>
        <p:spPr>
          <a:xfrm>
            <a:off x="10045520" y="5681215"/>
            <a:ext cx="1280618" cy="1853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dist" defTabSz="457200">
              <a:lnSpc>
                <a:spcPct val="108000"/>
              </a:lnSpc>
            </a:pPr>
            <a:r>
              <a:rPr lang="zh-CN" altLang="en-US" sz="900" dirty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*以上排名不分先后</a:t>
            </a:r>
            <a:endParaRPr lang="zh-CN" altLang="en-US" sz="900" dirty="0">
              <a:solidFill>
                <a:prstClr val="white">
                  <a:lumMod val="6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 defTabSz="457200">
              <a:lnSpc>
                <a:spcPct val="108000"/>
              </a:lnSpc>
            </a:pPr>
            <a:endParaRPr lang="zh-CN" altLang="en-US" sz="600" dirty="0">
              <a:solidFill>
                <a:prstClr val="white">
                  <a:lumMod val="65000"/>
                </a:prstClr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2" name="Object 402"/>
          <p:cNvSpPr txBox="1"/>
          <p:nvPr/>
        </p:nvSpPr>
        <p:spPr>
          <a:xfrm>
            <a:off x="570679" y="1076770"/>
            <a:ext cx="1653876" cy="1816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defRPr sz="3600" b="0" i="0">
                <a:solidFill>
                  <a:srgbClr val="434343"/>
                </a:solidFill>
                <a:latin typeface="BarlowCondensed-Regular" panose="00000506000000000000"/>
                <a:ea typeface="BarlowCondensed-Regular" panose="00000506000000000000"/>
              </a:defRPr>
            </a:lvl1pPr>
          </a:lstStyle>
          <a:p>
            <a:pPr defTabSz="457200"/>
            <a:r>
              <a:rPr lang="en-US" altLang="zh-CN" sz="1800" dirty="0"/>
              <a:t>OUR TEAM </a:t>
            </a:r>
            <a:endParaRPr lang="en-US" altLang="zh-CN" sz="1800" dirty="0"/>
          </a:p>
        </p:txBody>
      </p:sp>
      <p:sp>
        <p:nvSpPr>
          <p:cNvPr id="3" name="Object 403"/>
          <p:cNvSpPr txBox="1"/>
          <p:nvPr/>
        </p:nvSpPr>
        <p:spPr>
          <a:xfrm>
            <a:off x="542103" y="536836"/>
            <a:ext cx="2074575" cy="5020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zh-CN"/>
            </a:defPPr>
            <a:lvl1pPr defTabSz="457200">
              <a:defRPr sz="3600" b="1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团队成员</a:t>
            </a:r>
            <a:endParaRPr lang="zh-CN" altLang="en-US" dirty="0"/>
          </a:p>
        </p:txBody>
      </p:sp>
      <p:pic>
        <p:nvPicPr>
          <p:cNvPr id="4" name="image 404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0" y="536836"/>
            <a:ext cx="184150" cy="796891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6445404" y="1830791"/>
            <a:ext cx="3766122" cy="1514710"/>
            <a:chOff x="6298603" y="2142517"/>
            <a:chExt cx="4394875" cy="1767590"/>
          </a:xfrm>
        </p:grpSpPr>
        <p:pic>
          <p:nvPicPr>
            <p:cNvPr id="97013" name="image 7013"/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6301646" y="2142517"/>
              <a:ext cx="1759903" cy="1759903"/>
            </a:xfrm>
            <a:prstGeom prst="rect">
              <a:avLst/>
            </a:prstGeom>
          </p:spPr>
        </p:pic>
        <p:pic>
          <p:nvPicPr>
            <p:cNvPr id="97014" name="image 7014"/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>
            <a:xfrm>
              <a:off x="6298603" y="2149906"/>
              <a:ext cx="1765991" cy="1760201"/>
            </a:xfrm>
            <a:prstGeom prst="rect">
              <a:avLst/>
            </a:prstGeom>
          </p:spPr>
        </p:pic>
        <p:sp>
          <p:nvSpPr>
            <p:cNvPr id="7011" name="Object 7011"/>
            <p:cNvSpPr txBox="1"/>
            <p:nvPr/>
          </p:nvSpPr>
          <p:spPr>
            <a:xfrm>
              <a:off x="6756726" y="3096359"/>
              <a:ext cx="850414" cy="465879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/>
            <a:p>
              <a:pPr algn="ctr" defTabSz="457200">
                <a:lnSpc>
                  <a:spcPct val="117000"/>
                </a:lnSpc>
              </a:pPr>
              <a:r>
                <a:rPr lang="en-US" altLang="zh-CN" sz="1050" dirty="0">
                  <a:solidFill>
                    <a:srgbClr val="7070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Quant</a:t>
              </a:r>
              <a:r>
                <a:rPr lang="zh-CN" altLang="en-US" sz="1050" dirty="0">
                  <a:solidFill>
                    <a:srgbClr val="7070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</a:t>
              </a:r>
              <a:endParaRPr lang="en-US" altLang="zh-CN" sz="1050" dirty="0">
                <a:solidFill>
                  <a:srgbClr val="70707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457200">
                <a:lnSpc>
                  <a:spcPct val="117000"/>
                </a:lnSpc>
              </a:pPr>
              <a:r>
                <a:rPr lang="zh-CN" altLang="en-US" sz="1050" dirty="0">
                  <a:solidFill>
                    <a:srgbClr val="0D40D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海归</a:t>
              </a:r>
              <a:r>
                <a:rPr lang="zh-CN" altLang="en-US" sz="1050" dirty="0">
                  <a:solidFill>
                    <a:srgbClr val="7070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占比</a:t>
              </a:r>
              <a:endParaRPr lang="zh-CN" altLang="en-US" sz="800" dirty="0">
                <a:solidFill>
                  <a:prstClr val="black"/>
                </a:solidFill>
                <a:latin typeface="Arial" panose="020B0604020202020204"/>
                <a:ea typeface="等线" panose="02010600030101010101" pitchFamily="2" charset="-122"/>
              </a:endParaRPr>
            </a:p>
          </p:txBody>
        </p:sp>
        <p:pic>
          <p:nvPicPr>
            <p:cNvPr id="97015" name="image 7015"/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8916256" y="2142517"/>
              <a:ext cx="1759903" cy="1759903"/>
            </a:xfrm>
            <a:prstGeom prst="rect">
              <a:avLst/>
            </a:prstGeom>
          </p:spPr>
        </p:pic>
        <p:sp>
          <p:nvSpPr>
            <p:cNvPr id="7016" name="Object 7016"/>
            <p:cNvSpPr txBox="1"/>
            <p:nvPr/>
          </p:nvSpPr>
          <p:spPr>
            <a:xfrm>
              <a:off x="6797872" y="2630988"/>
              <a:ext cx="954999" cy="443694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/>
            <a:p>
              <a:pPr defTabSz="457200">
                <a:lnSpc>
                  <a:spcPct val="83000"/>
                </a:lnSpc>
              </a:pPr>
              <a:r>
                <a:rPr lang="en-US" altLang="zh-CN" sz="2400" b="1" dirty="0">
                  <a:solidFill>
                    <a:srgbClr val="0D40D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80%</a:t>
              </a:r>
              <a:endParaRPr lang="zh-CN" altLang="en-US" sz="1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17" name="Object 7017"/>
            <p:cNvSpPr txBox="1"/>
            <p:nvPr/>
          </p:nvSpPr>
          <p:spPr>
            <a:xfrm>
              <a:off x="9347235" y="2593969"/>
              <a:ext cx="897944" cy="443694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/>
            <a:p>
              <a:pPr algn="ctr" defTabSz="457200">
                <a:lnSpc>
                  <a:spcPct val="83000"/>
                </a:lnSpc>
              </a:pPr>
              <a:r>
                <a:rPr lang="en-US" altLang="zh-CN" sz="2400" b="1" dirty="0">
                  <a:solidFill>
                    <a:srgbClr val="0D40D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40%</a:t>
              </a:r>
              <a:endParaRPr lang="zh-CN" altLang="en-US" sz="1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7018" name="image 7018"/>
            <p:cNvPicPr>
              <a:picLocks noChangeAspect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>
            <a:xfrm>
              <a:off x="9757583" y="2142517"/>
              <a:ext cx="935895" cy="1473895"/>
            </a:xfrm>
            <a:prstGeom prst="rect">
              <a:avLst/>
            </a:prstGeom>
          </p:spPr>
        </p:pic>
        <p:sp>
          <p:nvSpPr>
            <p:cNvPr id="708" name="Object 708"/>
            <p:cNvSpPr txBox="1"/>
            <p:nvPr/>
          </p:nvSpPr>
          <p:spPr>
            <a:xfrm>
              <a:off x="9328260" y="3079308"/>
              <a:ext cx="935895" cy="495459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/>
            <a:p>
              <a:pPr algn="ctr" defTabSz="457200">
                <a:lnSpc>
                  <a:spcPct val="117000"/>
                </a:lnSpc>
              </a:pPr>
              <a:r>
                <a:rPr lang="en-US" altLang="zh-CN" sz="1050" dirty="0">
                  <a:solidFill>
                    <a:srgbClr val="7070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Quant</a:t>
              </a:r>
              <a:r>
                <a:rPr lang="zh-CN" altLang="en-US" sz="1050" dirty="0">
                  <a:solidFill>
                    <a:srgbClr val="7070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</a:t>
              </a:r>
              <a:endParaRPr lang="en-US" altLang="zh-CN" sz="1050" dirty="0">
                <a:solidFill>
                  <a:srgbClr val="70707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457200">
                <a:lnSpc>
                  <a:spcPct val="117000"/>
                </a:lnSpc>
              </a:pPr>
              <a:r>
                <a:rPr lang="zh-CN" altLang="en-US" sz="1050" dirty="0">
                  <a:solidFill>
                    <a:srgbClr val="0D40D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博士</a:t>
              </a:r>
              <a:r>
                <a:rPr lang="zh-CN" altLang="en-US" sz="1050" dirty="0">
                  <a:solidFill>
                    <a:srgbClr val="7070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占比</a:t>
              </a:r>
              <a:endParaRPr lang="zh-CN" altLang="en-US" sz="1050" dirty="0">
                <a:solidFill>
                  <a:prstClr val="black"/>
                </a:solidFill>
                <a:latin typeface="Arial" panose="020B0604020202020204"/>
                <a:ea typeface="等线" panose="02010600030101010101" pitchFamily="2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77885" y="3751170"/>
            <a:ext cx="3034181" cy="22309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36916" y="1699455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壹心铠甲黑" panose="00000500000000000000" pitchFamily="2" charset="-122"/>
                <a:ea typeface="壹心铠甲黑" panose="00000500000000000000" pitchFamily="2" charset="-122"/>
                <a:cs typeface="+mn-cs"/>
              </a:rPr>
              <a:t>微观博易</a:t>
            </a:r>
            <a:endParaRPr kumimoji="0" lang="en-US" altLang="zh-CN" sz="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壹心铠甲黑" panose="00000500000000000000" pitchFamily="2" charset="-122"/>
              <a:ea typeface="壹心铠甲黑" panose="00000500000000000000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36916" y="2762478"/>
            <a:ext cx="535238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壹心铠甲黑" panose="00000500000000000000" pitchFamily="2" charset="-122"/>
                <a:ea typeface="壹心铠甲黑" panose="00000500000000000000" pitchFamily="2" charset="-122"/>
                <a:cs typeface="+mn-cs"/>
              </a:rPr>
              <a:t>2025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壹心铠甲黑" panose="00000500000000000000" pitchFamily="2" charset="-122"/>
                <a:ea typeface="壹心铠甲黑" panose="00000500000000000000" pitchFamily="2" charset="-122"/>
                <a:cs typeface="+mn-cs"/>
              </a:rPr>
              <a:t>量化夏令营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壹心铠甲黑" panose="00000500000000000000" pitchFamily="2" charset="-122"/>
              <a:ea typeface="壹心铠甲黑" panose="00000500000000000000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36916" y="3764104"/>
            <a:ext cx="5923471" cy="252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MICROTRADING 2024 SUMMER CAMP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1094426" y="4540542"/>
            <a:ext cx="3694382" cy="4140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490584" y="4546892"/>
            <a:ext cx="2866423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B22"/>
                </a:solidFill>
                <a:effectLst/>
                <a:uLnTx/>
                <a:uFillTx/>
                <a:latin typeface="尔雅嘿嘿黑" panose="00000500000000000000" pitchFamily="2" charset="-122"/>
                <a:ea typeface="尔雅嘿嘿黑" panose="00000500000000000000" pitchFamily="2" charset="-122"/>
                <a:cs typeface="+mn-cs"/>
              </a:rPr>
              <a:t>面向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B22"/>
                </a:solidFill>
                <a:effectLst/>
                <a:uLnTx/>
                <a:uFillTx/>
                <a:latin typeface="尔雅嘿嘿黑" panose="00000500000000000000" pitchFamily="2" charset="-122"/>
                <a:ea typeface="尔雅嘿嘿黑" panose="00000500000000000000" pitchFamily="2" charset="-122"/>
                <a:cs typeface="+mn-cs"/>
              </a:rPr>
              <a:t>2026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B22"/>
                </a:solidFill>
                <a:effectLst/>
                <a:uLnTx/>
                <a:uFillTx/>
                <a:latin typeface="尔雅嘿嘿黑" panose="00000500000000000000" pitchFamily="2" charset="-122"/>
                <a:ea typeface="尔雅嘿嘿黑" panose="00000500000000000000" pitchFamily="2" charset="-122"/>
                <a:cs typeface="+mn-cs"/>
              </a:rPr>
              <a:t>届毕业生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B22"/>
              </a:solidFill>
              <a:effectLst/>
              <a:uLnTx/>
              <a:uFillTx/>
              <a:latin typeface="尔雅嘿嘿黑" panose="00000500000000000000" pitchFamily="2" charset="-122"/>
              <a:ea typeface="尔雅嘿嘿黑" panose="00000500000000000000" pitchFamily="2" charset="-122"/>
              <a:cs typeface="+mn-cs"/>
            </a:endParaRPr>
          </a:p>
        </p:txBody>
      </p:sp>
      <p:sp>
        <p:nvSpPr>
          <p:cNvPr id="20" name="任意多边形: 形状 19"/>
          <p:cNvSpPr/>
          <p:nvPr/>
        </p:nvSpPr>
        <p:spPr>
          <a:xfrm>
            <a:off x="4759780" y="1932818"/>
            <a:ext cx="1150626" cy="397980"/>
          </a:xfrm>
          <a:custGeom>
            <a:avLst/>
            <a:gdLst/>
            <a:ahLst/>
            <a:cxnLst/>
            <a:rect l="l" t="t" r="r" b="b"/>
            <a:pathLst>
              <a:path w="1150626" h="397980">
                <a:moveTo>
                  <a:pt x="514952" y="199300"/>
                </a:moveTo>
                <a:lnTo>
                  <a:pt x="543241" y="199300"/>
                </a:lnTo>
                <a:lnTo>
                  <a:pt x="543241" y="213445"/>
                </a:lnTo>
                <a:lnTo>
                  <a:pt x="514952" y="213445"/>
                </a:lnTo>
                <a:close/>
                <a:moveTo>
                  <a:pt x="263407" y="166639"/>
                </a:moveTo>
                <a:lnTo>
                  <a:pt x="263407" y="196985"/>
                </a:lnTo>
                <a:lnTo>
                  <a:pt x="316127" y="196985"/>
                </a:lnTo>
                <a:lnTo>
                  <a:pt x="316127" y="240962"/>
                </a:lnTo>
                <a:lnTo>
                  <a:pt x="297611" y="218074"/>
                </a:lnTo>
                <a:lnTo>
                  <a:pt x="297611" y="205215"/>
                </a:lnTo>
                <a:lnTo>
                  <a:pt x="265464" y="205215"/>
                </a:lnTo>
                <a:lnTo>
                  <a:pt x="265464" y="219360"/>
                </a:lnTo>
                <a:cubicBezTo>
                  <a:pt x="265464" y="229989"/>
                  <a:pt x="264178" y="238691"/>
                  <a:pt x="261606" y="245463"/>
                </a:cubicBezTo>
                <a:cubicBezTo>
                  <a:pt x="259035" y="252235"/>
                  <a:pt x="254234" y="258965"/>
                  <a:pt x="247204" y="265651"/>
                </a:cubicBezTo>
                <a:lnTo>
                  <a:pt x="277551" y="281853"/>
                </a:lnTo>
                <a:cubicBezTo>
                  <a:pt x="285609" y="272766"/>
                  <a:pt x="291096" y="262822"/>
                  <a:pt x="294010" y="252021"/>
                </a:cubicBezTo>
                <a:lnTo>
                  <a:pt x="314070" y="277995"/>
                </a:lnTo>
                <a:lnTo>
                  <a:pt x="402795" y="277995"/>
                </a:lnTo>
                <a:lnTo>
                  <a:pt x="410768" y="243534"/>
                </a:lnTo>
                <a:lnTo>
                  <a:pt x="350332" y="243534"/>
                </a:lnTo>
                <a:lnTo>
                  <a:pt x="350332" y="233504"/>
                </a:lnTo>
                <a:lnTo>
                  <a:pt x="398938" y="233504"/>
                </a:lnTo>
                <a:lnTo>
                  <a:pt x="398938" y="205215"/>
                </a:lnTo>
                <a:lnTo>
                  <a:pt x="350332" y="205215"/>
                </a:lnTo>
                <a:lnTo>
                  <a:pt x="350332" y="196985"/>
                </a:lnTo>
                <a:lnTo>
                  <a:pt x="404853" y="196985"/>
                </a:lnTo>
                <a:lnTo>
                  <a:pt x="404853" y="166639"/>
                </a:lnTo>
                <a:close/>
                <a:moveTo>
                  <a:pt x="514952" y="156866"/>
                </a:moveTo>
                <a:lnTo>
                  <a:pt x="543241" y="156866"/>
                </a:lnTo>
                <a:lnTo>
                  <a:pt x="543241" y="171011"/>
                </a:lnTo>
                <a:lnTo>
                  <a:pt x="514952" y="171011"/>
                </a:lnTo>
                <a:close/>
                <a:moveTo>
                  <a:pt x="593391" y="130891"/>
                </a:moveTo>
                <a:lnTo>
                  <a:pt x="593391" y="259993"/>
                </a:lnTo>
                <a:lnTo>
                  <a:pt x="627852" y="259993"/>
                </a:lnTo>
                <a:lnTo>
                  <a:pt x="633767" y="233761"/>
                </a:lnTo>
                <a:lnTo>
                  <a:pt x="627852" y="241734"/>
                </a:lnTo>
                <a:lnTo>
                  <a:pt x="627852" y="130891"/>
                </a:lnTo>
                <a:close/>
                <a:moveTo>
                  <a:pt x="476376" y="120604"/>
                </a:moveTo>
                <a:lnTo>
                  <a:pt x="476376" y="278253"/>
                </a:lnTo>
                <a:lnTo>
                  <a:pt x="514952" y="278253"/>
                </a:lnTo>
                <a:lnTo>
                  <a:pt x="522925" y="259993"/>
                </a:lnTo>
                <a:lnTo>
                  <a:pt x="514952" y="264108"/>
                </a:lnTo>
                <a:lnTo>
                  <a:pt x="514952" y="241734"/>
                </a:lnTo>
                <a:lnTo>
                  <a:pt x="543241" y="241734"/>
                </a:lnTo>
                <a:cubicBezTo>
                  <a:pt x="542899" y="248077"/>
                  <a:pt x="541827" y="253821"/>
                  <a:pt x="540027" y="258965"/>
                </a:cubicBezTo>
                <a:cubicBezTo>
                  <a:pt x="538227" y="264108"/>
                  <a:pt x="535269" y="269166"/>
                  <a:pt x="531154" y="274138"/>
                </a:cubicBezTo>
                <a:lnTo>
                  <a:pt x="569216" y="282110"/>
                </a:lnTo>
                <a:cubicBezTo>
                  <a:pt x="573674" y="276624"/>
                  <a:pt x="576803" y="270366"/>
                  <a:pt x="578603" y="263336"/>
                </a:cubicBezTo>
                <a:cubicBezTo>
                  <a:pt x="580403" y="256307"/>
                  <a:pt x="581303" y="247735"/>
                  <a:pt x="581303" y="237619"/>
                </a:cubicBezTo>
                <a:lnTo>
                  <a:pt x="581303" y="120604"/>
                </a:lnTo>
                <a:close/>
                <a:moveTo>
                  <a:pt x="639939" y="118547"/>
                </a:moveTo>
                <a:lnTo>
                  <a:pt x="639939" y="217559"/>
                </a:lnTo>
                <a:cubicBezTo>
                  <a:pt x="639939" y="228704"/>
                  <a:pt x="638996" y="238433"/>
                  <a:pt x="637110" y="246749"/>
                </a:cubicBezTo>
                <a:cubicBezTo>
                  <a:pt x="635224" y="255064"/>
                  <a:pt x="631452" y="264194"/>
                  <a:pt x="625795" y="274138"/>
                </a:cubicBezTo>
                <a:lnTo>
                  <a:pt x="666171" y="282110"/>
                </a:lnTo>
                <a:cubicBezTo>
                  <a:pt x="670800" y="274738"/>
                  <a:pt x="674015" y="266037"/>
                  <a:pt x="675815" y="256007"/>
                </a:cubicBezTo>
                <a:cubicBezTo>
                  <a:pt x="677615" y="245977"/>
                  <a:pt x="678515" y="233161"/>
                  <a:pt x="678515" y="217559"/>
                </a:cubicBezTo>
                <a:lnTo>
                  <a:pt x="678515" y="118547"/>
                </a:lnTo>
                <a:close/>
                <a:moveTo>
                  <a:pt x="303783" y="118290"/>
                </a:moveTo>
                <a:lnTo>
                  <a:pt x="364476" y="118290"/>
                </a:lnTo>
                <a:lnTo>
                  <a:pt x="364476" y="126262"/>
                </a:lnTo>
                <a:lnTo>
                  <a:pt x="313813" y="126262"/>
                </a:lnTo>
                <a:lnTo>
                  <a:pt x="303783" y="130634"/>
                </a:lnTo>
                <a:close/>
                <a:moveTo>
                  <a:pt x="303783" y="88200"/>
                </a:moveTo>
                <a:lnTo>
                  <a:pt x="364476" y="88200"/>
                </a:lnTo>
                <a:lnTo>
                  <a:pt x="364476" y="95915"/>
                </a:lnTo>
                <a:lnTo>
                  <a:pt x="303783" y="95915"/>
                </a:lnTo>
                <a:close/>
                <a:moveTo>
                  <a:pt x="838764" y="55539"/>
                </a:moveTo>
                <a:lnTo>
                  <a:pt x="838764" y="237876"/>
                </a:lnTo>
                <a:lnTo>
                  <a:pt x="820762" y="247649"/>
                </a:lnTo>
                <a:lnTo>
                  <a:pt x="838764" y="281853"/>
                </a:lnTo>
                <a:lnTo>
                  <a:pt x="903572" y="244048"/>
                </a:lnTo>
                <a:lnTo>
                  <a:pt x="903572" y="277995"/>
                </a:lnTo>
                <a:lnTo>
                  <a:pt x="937776" y="277995"/>
                </a:lnTo>
                <a:cubicBezTo>
                  <a:pt x="958008" y="277995"/>
                  <a:pt x="973524" y="271223"/>
                  <a:pt x="984325" y="257679"/>
                </a:cubicBezTo>
                <a:lnTo>
                  <a:pt x="976095" y="215245"/>
                </a:lnTo>
                <a:cubicBezTo>
                  <a:pt x="973181" y="221417"/>
                  <a:pt x="968509" y="226432"/>
                  <a:pt x="962079" y="230290"/>
                </a:cubicBezTo>
                <a:cubicBezTo>
                  <a:pt x="955650" y="234147"/>
                  <a:pt x="948921" y="236419"/>
                  <a:pt x="941891" y="237105"/>
                </a:cubicBezTo>
                <a:lnTo>
                  <a:pt x="941891" y="166896"/>
                </a:lnTo>
                <a:cubicBezTo>
                  <a:pt x="958008" y="158323"/>
                  <a:pt x="972409" y="147179"/>
                  <a:pt x="985097" y="133463"/>
                </a:cubicBezTo>
                <a:lnTo>
                  <a:pt x="967609" y="102345"/>
                </a:lnTo>
                <a:cubicBezTo>
                  <a:pt x="958865" y="111603"/>
                  <a:pt x="950292" y="119233"/>
                  <a:pt x="941891" y="125233"/>
                </a:cubicBezTo>
                <a:lnTo>
                  <a:pt x="941891" y="55539"/>
                </a:lnTo>
                <a:lnTo>
                  <a:pt x="903572" y="55539"/>
                </a:lnTo>
                <a:lnTo>
                  <a:pt x="903572" y="223474"/>
                </a:lnTo>
                <a:lnTo>
                  <a:pt x="895343" y="207272"/>
                </a:lnTo>
                <a:lnTo>
                  <a:pt x="877083" y="217045"/>
                </a:lnTo>
                <a:lnTo>
                  <a:pt x="877083" y="152494"/>
                </a:lnTo>
                <a:lnTo>
                  <a:pt x="897400" y="152494"/>
                </a:lnTo>
                <a:lnTo>
                  <a:pt x="897400" y="116489"/>
                </a:lnTo>
                <a:lnTo>
                  <a:pt x="877083" y="116489"/>
                </a:lnTo>
                <a:lnTo>
                  <a:pt x="877083" y="55539"/>
                </a:lnTo>
                <a:close/>
                <a:moveTo>
                  <a:pt x="770098" y="55539"/>
                </a:moveTo>
                <a:lnTo>
                  <a:pt x="770098" y="92058"/>
                </a:lnTo>
                <a:lnTo>
                  <a:pt x="745924" y="92058"/>
                </a:lnTo>
                <a:lnTo>
                  <a:pt x="745924" y="136549"/>
                </a:lnTo>
                <a:lnTo>
                  <a:pt x="770098" y="136549"/>
                </a:lnTo>
                <a:lnTo>
                  <a:pt x="770098" y="165867"/>
                </a:lnTo>
                <a:lnTo>
                  <a:pt x="743867" y="170753"/>
                </a:lnTo>
                <a:lnTo>
                  <a:pt x="750039" y="211130"/>
                </a:lnTo>
                <a:lnTo>
                  <a:pt x="770098" y="206758"/>
                </a:lnTo>
                <a:lnTo>
                  <a:pt x="770098" y="211130"/>
                </a:lnTo>
                <a:cubicBezTo>
                  <a:pt x="770098" y="220388"/>
                  <a:pt x="769798" y="227975"/>
                  <a:pt x="769198" y="233890"/>
                </a:cubicBezTo>
                <a:cubicBezTo>
                  <a:pt x="768598" y="239805"/>
                  <a:pt x="767012" y="246063"/>
                  <a:pt x="764441" y="252664"/>
                </a:cubicBezTo>
                <a:cubicBezTo>
                  <a:pt x="761869" y="259265"/>
                  <a:pt x="757668" y="265651"/>
                  <a:pt x="751839" y="271823"/>
                </a:cubicBezTo>
                <a:lnTo>
                  <a:pt x="794273" y="279796"/>
                </a:lnTo>
                <a:cubicBezTo>
                  <a:pt x="799931" y="273452"/>
                  <a:pt x="804045" y="264065"/>
                  <a:pt x="806617" y="251635"/>
                </a:cubicBezTo>
                <a:cubicBezTo>
                  <a:pt x="809189" y="239205"/>
                  <a:pt x="810475" y="225703"/>
                  <a:pt x="810475" y="211130"/>
                </a:cubicBezTo>
                <a:lnTo>
                  <a:pt x="810475" y="198271"/>
                </a:lnTo>
                <a:lnTo>
                  <a:pt x="834906" y="193128"/>
                </a:lnTo>
                <a:lnTo>
                  <a:pt x="828734" y="154551"/>
                </a:lnTo>
                <a:lnTo>
                  <a:pt x="810475" y="158152"/>
                </a:lnTo>
                <a:lnTo>
                  <a:pt x="810475" y="136549"/>
                </a:lnTo>
                <a:lnTo>
                  <a:pt x="830792" y="136549"/>
                </a:lnTo>
                <a:lnTo>
                  <a:pt x="830792" y="92058"/>
                </a:lnTo>
                <a:lnTo>
                  <a:pt x="810475" y="92058"/>
                </a:lnTo>
                <a:lnTo>
                  <a:pt x="810475" y="55539"/>
                </a:lnTo>
                <a:close/>
                <a:moveTo>
                  <a:pt x="267264" y="55539"/>
                </a:moveTo>
                <a:lnTo>
                  <a:pt x="267264" y="158923"/>
                </a:lnTo>
                <a:lnTo>
                  <a:pt x="303783" y="158923"/>
                </a:lnTo>
                <a:lnTo>
                  <a:pt x="313813" y="126262"/>
                </a:lnTo>
                <a:lnTo>
                  <a:pt x="313813" y="158923"/>
                </a:lnTo>
                <a:lnTo>
                  <a:pt x="400995" y="158923"/>
                </a:lnTo>
                <a:lnTo>
                  <a:pt x="400995" y="55539"/>
                </a:lnTo>
                <a:close/>
                <a:moveTo>
                  <a:pt x="198598" y="55539"/>
                </a:moveTo>
                <a:lnTo>
                  <a:pt x="198598" y="92058"/>
                </a:lnTo>
                <a:lnTo>
                  <a:pt x="174681" y="92058"/>
                </a:lnTo>
                <a:lnTo>
                  <a:pt x="174681" y="136549"/>
                </a:lnTo>
                <a:lnTo>
                  <a:pt x="198598" y="136549"/>
                </a:lnTo>
                <a:lnTo>
                  <a:pt x="198598" y="165610"/>
                </a:lnTo>
                <a:lnTo>
                  <a:pt x="172624" y="170753"/>
                </a:lnTo>
                <a:lnTo>
                  <a:pt x="178539" y="211130"/>
                </a:lnTo>
                <a:lnTo>
                  <a:pt x="198598" y="206758"/>
                </a:lnTo>
                <a:lnTo>
                  <a:pt x="198598" y="211130"/>
                </a:lnTo>
                <a:cubicBezTo>
                  <a:pt x="198598" y="220388"/>
                  <a:pt x="198298" y="227975"/>
                  <a:pt x="197698" y="233890"/>
                </a:cubicBezTo>
                <a:cubicBezTo>
                  <a:pt x="197098" y="239805"/>
                  <a:pt x="195512" y="246063"/>
                  <a:pt x="192941" y="252664"/>
                </a:cubicBezTo>
                <a:cubicBezTo>
                  <a:pt x="190369" y="259265"/>
                  <a:pt x="186254" y="265651"/>
                  <a:pt x="180596" y="271823"/>
                </a:cubicBezTo>
                <a:lnTo>
                  <a:pt x="223030" y="279796"/>
                </a:lnTo>
                <a:cubicBezTo>
                  <a:pt x="228688" y="273452"/>
                  <a:pt x="232760" y="264065"/>
                  <a:pt x="235246" y="251635"/>
                </a:cubicBezTo>
                <a:cubicBezTo>
                  <a:pt x="237732" y="239205"/>
                  <a:pt x="238975" y="225703"/>
                  <a:pt x="238975" y="211130"/>
                </a:cubicBezTo>
                <a:lnTo>
                  <a:pt x="238975" y="198014"/>
                </a:lnTo>
                <a:lnTo>
                  <a:pt x="261349" y="193128"/>
                </a:lnTo>
                <a:lnTo>
                  <a:pt x="255177" y="154551"/>
                </a:lnTo>
                <a:lnTo>
                  <a:pt x="238975" y="157637"/>
                </a:lnTo>
                <a:lnTo>
                  <a:pt x="238975" y="136549"/>
                </a:lnTo>
                <a:lnTo>
                  <a:pt x="259549" y="136549"/>
                </a:lnTo>
                <a:lnTo>
                  <a:pt x="259549" y="92058"/>
                </a:lnTo>
                <a:lnTo>
                  <a:pt x="238975" y="92058"/>
                </a:lnTo>
                <a:lnTo>
                  <a:pt x="238975" y="55539"/>
                </a:lnTo>
                <a:close/>
                <a:moveTo>
                  <a:pt x="506723" y="49881"/>
                </a:moveTo>
                <a:lnTo>
                  <a:pt x="511866" y="74313"/>
                </a:lnTo>
                <a:lnTo>
                  <a:pt x="464289" y="74313"/>
                </a:lnTo>
                <a:lnTo>
                  <a:pt x="464289" y="110317"/>
                </a:lnTo>
                <a:lnTo>
                  <a:pt x="690603" y="110317"/>
                </a:lnTo>
                <a:lnTo>
                  <a:pt x="690603" y="74313"/>
                </a:lnTo>
                <a:lnTo>
                  <a:pt x="644054" y="74313"/>
                </a:lnTo>
                <a:lnTo>
                  <a:pt x="649198" y="49881"/>
                </a:lnTo>
                <a:lnTo>
                  <a:pt x="604963" y="49881"/>
                </a:lnTo>
                <a:lnTo>
                  <a:pt x="589790" y="61968"/>
                </a:lnTo>
                <a:lnTo>
                  <a:pt x="600849" y="61968"/>
                </a:lnTo>
                <a:lnTo>
                  <a:pt x="598020" y="74313"/>
                </a:lnTo>
                <a:lnTo>
                  <a:pt x="563301" y="74313"/>
                </a:lnTo>
                <a:lnTo>
                  <a:pt x="572045" y="65826"/>
                </a:lnTo>
                <a:lnTo>
                  <a:pt x="557386" y="69941"/>
                </a:lnTo>
                <a:lnTo>
                  <a:pt x="553014" y="49881"/>
                </a:lnTo>
                <a:close/>
                <a:moveTo>
                  <a:pt x="0" y="0"/>
                </a:moveTo>
                <a:lnTo>
                  <a:pt x="191771" y="0"/>
                </a:lnTo>
                <a:lnTo>
                  <a:pt x="479428" y="0"/>
                </a:lnTo>
                <a:lnTo>
                  <a:pt x="1150626" y="0"/>
                </a:lnTo>
                <a:lnTo>
                  <a:pt x="1150626" y="198020"/>
                </a:lnTo>
                <a:lnTo>
                  <a:pt x="1150626" y="282886"/>
                </a:lnTo>
                <a:lnTo>
                  <a:pt x="1150626" y="339463"/>
                </a:lnTo>
                <a:lnTo>
                  <a:pt x="479428" y="339463"/>
                </a:lnTo>
                <a:lnTo>
                  <a:pt x="140066" y="397980"/>
                </a:lnTo>
                <a:lnTo>
                  <a:pt x="191771" y="339463"/>
                </a:lnTo>
                <a:lnTo>
                  <a:pt x="0" y="339463"/>
                </a:lnTo>
                <a:lnTo>
                  <a:pt x="0" y="282886"/>
                </a:lnTo>
                <a:lnTo>
                  <a:pt x="0" y="198020"/>
                </a:lnTo>
                <a:close/>
              </a:path>
            </a:pathLst>
          </a:custGeom>
          <a:solidFill>
            <a:srgbClr val="33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041458" y="332444"/>
            <a:ext cx="1349576" cy="407106"/>
          </a:xfrm>
          <a:prstGeom prst="rect">
            <a:avLst/>
          </a:prstGeom>
          <a:solidFill>
            <a:srgbClr val="33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072288" y="314999"/>
            <a:ext cx="1254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610"/>
                </a:solidFill>
                <a:effectLst/>
                <a:uLnTx/>
                <a:uFillTx/>
                <a:latin typeface="尔雅嘿嘿黑" panose="00000500000000000000" pitchFamily="2" charset="-122"/>
                <a:ea typeface="尔雅嘿嘿黑" panose="00000500000000000000" pitchFamily="2" charset="-122"/>
                <a:cs typeface="+mn-cs"/>
              </a:rPr>
              <a:t>校友企业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610"/>
              </a:solidFill>
              <a:effectLst/>
              <a:uLnTx/>
              <a:uFillTx/>
              <a:latin typeface="尔雅嘿嘿黑" panose="00000500000000000000" pitchFamily="2" charset="-122"/>
              <a:ea typeface="尔雅嘿嘿黑" panose="00000500000000000000" pitchFamily="2" charset="-122"/>
              <a:cs typeface="+mn-cs"/>
            </a:endParaRPr>
          </a:p>
        </p:txBody>
      </p:sp>
      <p:pic>
        <p:nvPicPr>
          <p:cNvPr id="26" name="图片 25" descr="图片包含 文本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780" y="2224420"/>
            <a:ext cx="2112734" cy="527098"/>
          </a:xfrm>
          <a:prstGeom prst="rect">
            <a:avLst/>
          </a:prstGeom>
        </p:spPr>
      </p:pic>
      <p:pic>
        <p:nvPicPr>
          <p:cNvPr id="28" name="图片 27" descr="文本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" y="274290"/>
            <a:ext cx="1733788" cy="48703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城市的夜景&#10;&#10;低可信度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23"/>
          <a:stretch>
            <a:fillRect/>
          </a:stretch>
        </p:blipFill>
        <p:spPr>
          <a:xfrm>
            <a:off x="0" y="7257"/>
            <a:ext cx="12192000" cy="685074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70680" y="352311"/>
            <a:ext cx="11365078" cy="616789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rgbClr val="33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481" y="1619561"/>
            <a:ext cx="3975975" cy="371390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474016" y="735826"/>
            <a:ext cx="1349576" cy="407106"/>
          </a:xfrm>
          <a:prstGeom prst="rect">
            <a:avLst/>
          </a:prstGeom>
          <a:solidFill>
            <a:srgbClr val="33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04846" y="718381"/>
            <a:ext cx="1254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610"/>
                </a:solidFill>
                <a:effectLst/>
                <a:uLnTx/>
                <a:uFillTx/>
                <a:latin typeface="尔雅嘿嘿黑" panose="00000500000000000000" pitchFamily="2" charset="-122"/>
                <a:ea typeface="尔雅嘿嘿黑" panose="00000500000000000000" pitchFamily="2" charset="-122"/>
                <a:cs typeface="+mn-cs"/>
              </a:rPr>
              <a:t>校友企业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610"/>
              </a:solidFill>
              <a:effectLst/>
              <a:uLnTx/>
              <a:uFillTx/>
              <a:latin typeface="尔雅嘿嘿黑" panose="00000500000000000000" pitchFamily="2" charset="-122"/>
              <a:ea typeface="尔雅嘿嘿黑" panose="00000500000000000000" pitchFamily="2" charset="-122"/>
              <a:cs typeface="+mn-cs"/>
            </a:endParaRPr>
          </a:p>
        </p:txBody>
      </p:sp>
      <p:pic>
        <p:nvPicPr>
          <p:cNvPr id="9" name="图片 8" descr="文本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664623"/>
            <a:ext cx="1733788" cy="48703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68170" y="3333478"/>
            <a:ext cx="4929833" cy="1309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schemeClr val="bg1"/>
                </a:solidFill>
                <a:latin typeface="壹心铠甲黑" panose="00000500000000000000" pitchFamily="2" charset="-122"/>
                <a:ea typeface="壹心铠甲黑" panose="00000500000000000000" pitchFamily="2" charset="-122"/>
              </a:rPr>
              <a:t>实时关注</a:t>
            </a:r>
            <a:r>
              <a:rPr lang="zh-CN" altLang="en-US" sz="2800" dirty="0">
                <a:solidFill>
                  <a:srgbClr val="33FFFF"/>
                </a:solidFill>
                <a:latin typeface="壹心铠甲黑" panose="00000500000000000000" pitchFamily="2" charset="-122"/>
                <a:ea typeface="壹心铠甲黑" panose="00000500000000000000" pitchFamily="2" charset="-122"/>
              </a:rPr>
              <a:t>微观博易招聘动态</a:t>
            </a:r>
            <a:endParaRPr lang="en-US" altLang="zh-CN" sz="2800" dirty="0">
              <a:solidFill>
                <a:srgbClr val="33FFFF"/>
              </a:solidFill>
              <a:latin typeface="壹心铠甲黑" panose="00000500000000000000" pitchFamily="2" charset="-122"/>
              <a:ea typeface="壹心铠甲黑" panose="000005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schemeClr val="bg1"/>
                </a:solidFill>
                <a:latin typeface="壹心铠甲黑" panose="00000500000000000000" pitchFamily="2" charset="-122"/>
                <a:ea typeface="壹心铠甲黑" panose="00000500000000000000" pitchFamily="2" charset="-122"/>
              </a:rPr>
              <a:t>获取</a:t>
            </a:r>
            <a:r>
              <a:rPr lang="zh-CN" altLang="en-US" sz="2800" dirty="0">
                <a:solidFill>
                  <a:srgbClr val="33FFFF"/>
                </a:solidFill>
                <a:latin typeface="壹心铠甲黑" panose="00000500000000000000" pitchFamily="2" charset="-122"/>
                <a:ea typeface="壹心铠甲黑" panose="00000500000000000000" pitchFamily="2" charset="-122"/>
              </a:rPr>
              <a:t>第一手信息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壹心铠甲黑" panose="00000500000000000000" pitchFamily="2" charset="-122"/>
              <a:ea typeface="壹心铠甲黑" panose="00000500000000000000" pitchFamily="2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68169" y="2127848"/>
            <a:ext cx="51010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800">
                <a:solidFill>
                  <a:schemeClr val="bg1"/>
                </a:solidFill>
                <a:latin typeface="壹心铠甲黑" panose="00000500000000000000" pitchFamily="2" charset="-122"/>
                <a:ea typeface="壹心铠甲黑" panose="000005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white"/>
                </a:solidFill>
              </a:rPr>
              <a:t>扫一扫，关注我们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壹心铠甲黑" panose="00000500000000000000" pitchFamily="2" charset="-122"/>
              <a:ea typeface="壹心铠甲黑" panose="00000500000000000000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Object 403"/>
          <p:cNvSpPr txBox="1"/>
          <p:nvPr/>
        </p:nvSpPr>
        <p:spPr>
          <a:xfrm>
            <a:off x="2112645" y="2432685"/>
            <a:ext cx="5500370" cy="9963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p>
            <a:pPr defTabSz="457200"/>
            <a:r>
              <a:rPr lang="zh-CN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颁奖环节</a:t>
            </a:r>
            <a:endParaRPr lang="zh-CN" sz="3600" b="1" dirty="0">
              <a:solidFill>
                <a:srgbClr val="0D40D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image 4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677033" y="2270211"/>
            <a:ext cx="228602" cy="934692"/>
          </a:xfrm>
          <a:prstGeom prst="rect">
            <a:avLst/>
          </a:prstGeom>
        </p:spPr>
      </p:pic>
      <p:pic>
        <p:nvPicPr>
          <p:cNvPr id="2" name="image 404"/>
          <p:cNvPicPr>
            <a:picLocks noChangeAspect="1"/>
          </p:cNvPicPr>
          <p:nvPr/>
        </p:nvPicPr>
        <p:blipFill>
          <a:blip r:embed="rId1">
            <a:alphaModFix amt="83000"/>
          </a:blip>
          <a:srcRect/>
          <a:stretch>
            <a:fillRect/>
          </a:stretch>
        </p:blipFill>
        <p:spPr>
          <a:xfrm>
            <a:off x="0" y="5084445"/>
            <a:ext cx="12192000" cy="1773555"/>
          </a:xfrm>
          <a:prstGeom prst="rect">
            <a:avLst/>
          </a:prstGeom>
          <a:noFill/>
        </p:spPr>
      </p:pic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9246870" y="448945"/>
            <a:ext cx="523240" cy="51879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9939655" y="473075"/>
            <a:ext cx="0" cy="518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02"/>
          <p:cNvSpPr txBox="1"/>
          <p:nvPr/>
        </p:nvSpPr>
        <p:spPr>
          <a:xfrm>
            <a:off x="549741" y="1076502"/>
            <a:ext cx="1653876" cy="1816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defRPr sz="3600" b="0" i="0">
                <a:solidFill>
                  <a:srgbClr val="434343"/>
                </a:solidFill>
                <a:latin typeface="BarlowCondensed-Regular" panose="00000506000000000000"/>
                <a:ea typeface="BarlowCondensed-Regular" panose="00000506000000000000"/>
              </a:defRPr>
            </a:lvl1pPr>
          </a:lstStyle>
          <a:p>
            <a:pPr defTabSz="457200"/>
            <a:r>
              <a:rPr lang="en-US" altLang="zh-CN" sz="1800" dirty="0"/>
              <a:t>Award</a:t>
            </a:r>
            <a:endParaRPr lang="zh-CN" altLang="en-US" sz="1800" dirty="0"/>
          </a:p>
        </p:txBody>
      </p:sp>
      <p:sp>
        <p:nvSpPr>
          <p:cNvPr id="3" name="Object 403"/>
          <p:cNvSpPr txBox="1"/>
          <p:nvPr/>
        </p:nvSpPr>
        <p:spPr>
          <a:xfrm>
            <a:off x="542103" y="536836"/>
            <a:ext cx="2074575" cy="5020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zh-CN"/>
            </a:defPPr>
            <a:lvl1pPr defTabSz="457200">
              <a:defRPr sz="3600" b="1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颁奖环节</a:t>
            </a:r>
            <a:endParaRPr lang="zh-CN" altLang="en-US" dirty="0"/>
          </a:p>
        </p:txBody>
      </p:sp>
      <p:pic>
        <p:nvPicPr>
          <p:cNvPr id="4" name="image 4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536836"/>
            <a:ext cx="184150" cy="796891"/>
          </a:xfrm>
          <a:prstGeom prst="rect">
            <a:avLst/>
          </a:prstGeom>
        </p:spPr>
      </p:pic>
      <p:graphicFrame>
        <p:nvGraphicFramePr>
          <p:cNvPr id="9" name="表格 8"/>
          <p:cNvGraphicFramePr/>
          <p:nvPr>
            <p:custDataLst>
              <p:tags r:id="rId2"/>
            </p:custDataLst>
          </p:nvPr>
        </p:nvGraphicFramePr>
        <p:xfrm>
          <a:off x="1829435" y="2903855"/>
          <a:ext cx="8533130" cy="2613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6565"/>
                <a:gridCol w="4266565"/>
              </a:tblGrid>
              <a:tr h="653415">
                <a:tc gridSpan="2"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三等奖</a:t>
                      </a:r>
                      <a:r>
                        <a:rPr lang="zh-CN" altLang="en-US" sz="1800">
                          <a:solidFill>
                            <a:schemeClr val="accent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（铜奖）</a:t>
                      </a: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得主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anchor="ctr" anchorCtr="0"/>
                </a:tc>
                <a:tc hMerge="1">
                  <a:tcPr/>
                </a:tc>
              </a:tr>
              <a:tr h="6534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晏艺桓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晏艺桓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  <a:tr h="6534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晏艺桓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晏艺桓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  <a:tr h="653415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晏艺桓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 hMerge="1">
                  <a:tcPr/>
                </a:tc>
              </a:tr>
            </a:tbl>
          </a:graphicData>
        </a:graphic>
      </p:graphicFrame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9246870" y="448945"/>
            <a:ext cx="523240" cy="51879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9939655" y="473075"/>
            <a:ext cx="0" cy="518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02"/>
          <p:cNvSpPr txBox="1"/>
          <p:nvPr/>
        </p:nvSpPr>
        <p:spPr>
          <a:xfrm>
            <a:off x="549741" y="1076502"/>
            <a:ext cx="1653876" cy="1816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defRPr sz="3600" b="0" i="0">
                <a:solidFill>
                  <a:srgbClr val="434343"/>
                </a:solidFill>
                <a:latin typeface="BarlowCondensed-Regular" panose="00000506000000000000"/>
                <a:ea typeface="BarlowCondensed-Regular" panose="00000506000000000000"/>
              </a:defRPr>
            </a:lvl1pPr>
          </a:lstStyle>
          <a:p>
            <a:pPr defTabSz="457200"/>
            <a:r>
              <a:rPr lang="en-US" altLang="zh-CN" sz="1800" dirty="0"/>
              <a:t>Award</a:t>
            </a:r>
            <a:endParaRPr lang="zh-CN" altLang="en-US" sz="1800" dirty="0"/>
          </a:p>
        </p:txBody>
      </p:sp>
      <p:sp>
        <p:nvSpPr>
          <p:cNvPr id="3" name="Object 403"/>
          <p:cNvSpPr txBox="1"/>
          <p:nvPr/>
        </p:nvSpPr>
        <p:spPr>
          <a:xfrm>
            <a:off x="542103" y="536836"/>
            <a:ext cx="2074575" cy="5020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zh-CN"/>
            </a:defPPr>
            <a:lvl1pPr defTabSz="457200">
              <a:defRPr sz="3600" b="1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颁奖环节</a:t>
            </a:r>
            <a:endParaRPr lang="zh-CN" altLang="en-US" dirty="0"/>
          </a:p>
        </p:txBody>
      </p:sp>
      <p:pic>
        <p:nvPicPr>
          <p:cNvPr id="4" name="image 4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536836"/>
            <a:ext cx="184150" cy="796891"/>
          </a:xfrm>
          <a:prstGeom prst="rect">
            <a:avLst/>
          </a:prstGeom>
        </p:spPr>
      </p:pic>
      <p:graphicFrame>
        <p:nvGraphicFramePr>
          <p:cNvPr id="9" name="表格 8"/>
          <p:cNvGraphicFramePr/>
          <p:nvPr>
            <p:custDataLst>
              <p:tags r:id="rId2"/>
            </p:custDataLst>
          </p:nvPr>
        </p:nvGraphicFramePr>
        <p:xfrm>
          <a:off x="1829435" y="2903855"/>
          <a:ext cx="8533130" cy="1960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6565"/>
                <a:gridCol w="4266565"/>
              </a:tblGrid>
              <a:tr h="653415">
                <a:tc gridSpan="2"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二等奖</a:t>
                      </a:r>
                      <a:r>
                        <a:rPr lang="zh-CN" altLang="en-US" sz="18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（银奖）</a:t>
                      </a: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得主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anchor="ctr" anchorCtr="0"/>
                </a:tc>
                <a:tc hMerge="1">
                  <a:tcPr/>
                </a:tc>
              </a:tr>
              <a:tr h="6534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李林豇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刘嘉俊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  <a:tr h="6534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孟珺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钱泽瑄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9246870" y="448945"/>
            <a:ext cx="523240" cy="51879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9939655" y="473075"/>
            <a:ext cx="0" cy="518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Object 403"/>
          <p:cNvSpPr txBox="1"/>
          <p:nvPr/>
        </p:nvSpPr>
        <p:spPr>
          <a:xfrm>
            <a:off x="2112645" y="2432685"/>
            <a:ext cx="5500370" cy="9963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p>
            <a:pPr defTabSz="457200"/>
            <a:r>
              <a:rPr lang="zh-CN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题目讲解（速览）</a:t>
            </a:r>
            <a:endParaRPr lang="zh-CN" sz="3600" b="1" dirty="0">
              <a:solidFill>
                <a:srgbClr val="0D40D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image 4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677033" y="2270211"/>
            <a:ext cx="228602" cy="934692"/>
          </a:xfrm>
          <a:prstGeom prst="rect">
            <a:avLst/>
          </a:prstGeom>
        </p:spPr>
      </p:pic>
      <p:pic>
        <p:nvPicPr>
          <p:cNvPr id="2" name="image 404"/>
          <p:cNvPicPr>
            <a:picLocks noChangeAspect="1"/>
          </p:cNvPicPr>
          <p:nvPr/>
        </p:nvPicPr>
        <p:blipFill>
          <a:blip r:embed="rId1">
            <a:alphaModFix amt="83000"/>
          </a:blip>
          <a:srcRect/>
          <a:stretch>
            <a:fillRect/>
          </a:stretch>
        </p:blipFill>
        <p:spPr>
          <a:xfrm>
            <a:off x="0" y="5084445"/>
            <a:ext cx="12192000" cy="1773555"/>
          </a:xfrm>
          <a:prstGeom prst="rect">
            <a:avLst/>
          </a:prstGeom>
          <a:noFill/>
        </p:spPr>
      </p:pic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9246870" y="448945"/>
            <a:ext cx="523240" cy="51879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9939655" y="473075"/>
            <a:ext cx="0" cy="518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02"/>
          <p:cNvSpPr txBox="1"/>
          <p:nvPr/>
        </p:nvSpPr>
        <p:spPr>
          <a:xfrm>
            <a:off x="549741" y="1076502"/>
            <a:ext cx="1653876" cy="1816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defRPr sz="3600" b="0" i="0">
                <a:solidFill>
                  <a:srgbClr val="434343"/>
                </a:solidFill>
                <a:latin typeface="BarlowCondensed-Regular" panose="00000506000000000000"/>
                <a:ea typeface="BarlowCondensed-Regular" panose="00000506000000000000"/>
              </a:defRPr>
            </a:lvl1pPr>
          </a:lstStyle>
          <a:p>
            <a:pPr defTabSz="457200"/>
            <a:r>
              <a:rPr lang="en-US" altLang="zh-CN" sz="1800" dirty="0"/>
              <a:t>Award</a:t>
            </a:r>
            <a:endParaRPr lang="zh-CN" altLang="en-US" sz="1800" dirty="0"/>
          </a:p>
        </p:txBody>
      </p:sp>
      <p:sp>
        <p:nvSpPr>
          <p:cNvPr id="3" name="Object 403"/>
          <p:cNvSpPr txBox="1"/>
          <p:nvPr/>
        </p:nvSpPr>
        <p:spPr>
          <a:xfrm>
            <a:off x="542103" y="536836"/>
            <a:ext cx="2074575" cy="5020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zh-CN"/>
            </a:defPPr>
            <a:lvl1pPr defTabSz="457200">
              <a:defRPr sz="3600" b="1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颁奖环节</a:t>
            </a:r>
            <a:endParaRPr lang="zh-CN" altLang="en-US" dirty="0"/>
          </a:p>
        </p:txBody>
      </p:sp>
      <p:pic>
        <p:nvPicPr>
          <p:cNvPr id="4" name="image 4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536836"/>
            <a:ext cx="184150" cy="796891"/>
          </a:xfrm>
          <a:prstGeom prst="rect">
            <a:avLst/>
          </a:prstGeom>
        </p:spPr>
      </p:pic>
      <p:graphicFrame>
        <p:nvGraphicFramePr>
          <p:cNvPr id="8" name="表格 7"/>
          <p:cNvGraphicFramePr/>
          <p:nvPr>
            <p:custDataLst>
              <p:tags r:id="rId2"/>
            </p:custDataLst>
          </p:nvPr>
        </p:nvGraphicFramePr>
        <p:xfrm>
          <a:off x="1829435" y="2945130"/>
          <a:ext cx="8533130" cy="1563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6565"/>
                <a:gridCol w="4266565"/>
              </a:tblGrid>
              <a:tr h="781685">
                <a:tc gridSpan="2"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一等奖</a:t>
                      </a:r>
                      <a:r>
                        <a:rPr lang="zh-CN" altLang="en-US" sz="1800">
                          <a:solidFill>
                            <a:srgbClr val="FFFF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（金奖）</a:t>
                      </a: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得主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 hMerge="1">
                  <a:tcPr/>
                </a:tc>
              </a:tr>
              <a:tr h="781685"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陈礼邦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任秦江</a:t>
                      </a:r>
                      <a:endParaRPr lang="en-US" altLang="zh-CN" sz="1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9246870" y="448945"/>
            <a:ext cx="523240" cy="51879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9939655" y="473075"/>
            <a:ext cx="0" cy="518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Object 403"/>
          <p:cNvSpPr txBox="1"/>
          <p:nvPr/>
        </p:nvSpPr>
        <p:spPr>
          <a:xfrm>
            <a:off x="1041400" y="2432685"/>
            <a:ext cx="10299065" cy="1642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p>
            <a:pPr defTabSz="457200"/>
            <a:r>
              <a:rPr lang="en-US" altLang="zh-CN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2025</a:t>
            </a:r>
            <a:r>
              <a:rPr lang="zh-CN" altLang="en-US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微观博易杯</a:t>
            </a:r>
            <a:r>
              <a:rPr lang="en-US" altLang="zh-CN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中国人民大学程序设计竞赛</a:t>
            </a:r>
            <a:endParaRPr lang="zh-CN" altLang="en-US" sz="3600" b="1" dirty="0">
              <a:solidFill>
                <a:srgbClr val="0D40D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image 4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05788" y="2270211"/>
            <a:ext cx="228602" cy="93469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014345" y="3375660"/>
            <a:ext cx="6463665" cy="23488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just">
              <a:lnSpc>
                <a:spcPct val="150000"/>
              </a:lnSpc>
              <a:defRPr sz="2800" i="0">
                <a:solidFill>
                  <a:schemeClr val="tx1">
                    <a:lumMod val="75000"/>
                    <a:lumOff val="25000"/>
                  </a:schemeClr>
                </a:solidFill>
                <a:latin typeface="OPPOSans-R" panose="00020600040101010101" charset="-122"/>
                <a:ea typeface="OPPOSans-R" panose="00020600040101010101" charset="-122"/>
              </a:defRPr>
            </a:lvl1pPr>
          </a:lstStyle>
          <a:p>
            <a:pPr algn="ctr" defTabSz="457200"/>
            <a:r>
              <a:rPr lang="zh-CN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圆满结束！</a:t>
            </a:r>
            <a:endParaRPr lang="zh-CN" sz="32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457200"/>
            <a:r>
              <a:rPr lang="zh-CN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来年见！</a:t>
            </a:r>
            <a:endParaRPr lang="zh-CN" sz="32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457200"/>
            <a:r>
              <a:rPr lang="en-US" altLang="zh-CN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r>
              <a:rPr lang="zh-CN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32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9246870" y="448945"/>
            <a:ext cx="523240" cy="51879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9939655" y="473075"/>
            <a:ext cx="0" cy="518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9246870" y="448945"/>
            <a:ext cx="523240" cy="51879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9939655" y="473075"/>
            <a:ext cx="0" cy="518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1216025"/>
            <a:ext cx="9474200" cy="442595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920750" y="1109345"/>
            <a:ext cx="10675620" cy="4719320"/>
            <a:chOff x="1450" y="1747"/>
            <a:chExt cx="16812" cy="743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0" y="1747"/>
              <a:ext cx="16812" cy="7432"/>
            </a:xfrm>
            <a:prstGeom prst="rect">
              <a:avLst/>
            </a:prstGeom>
          </p:spPr>
        </p:pic>
        <p:sp>
          <p:nvSpPr>
            <p:cNvPr id="13" name="Object 403"/>
            <p:cNvSpPr txBox="1"/>
            <p:nvPr/>
          </p:nvSpPr>
          <p:spPr>
            <a:xfrm>
              <a:off x="4692" y="4443"/>
              <a:ext cx="11043" cy="1569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p>
              <a:pPr defTabSz="457200"/>
              <a:r>
                <a:rPr lang="zh-CN" altLang="en-US" sz="3600" b="1" dirty="0">
                  <a:solidFill>
                    <a:srgbClr val="0D40D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遮盖</a:t>
              </a:r>
              <a:r>
                <a:rPr lang="zh-CN" altLang="en-US" sz="3600" b="1" dirty="0">
                  <a:solidFill>
                    <a:srgbClr val="0D40D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题解页面</a:t>
              </a:r>
              <a:r>
                <a:rPr lang="en-US" altLang="zh-CN" sz="3600" b="1" dirty="0">
                  <a:solidFill>
                    <a:srgbClr val="0D40D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</a:t>
              </a:r>
              <a:r>
                <a:rPr lang="zh-CN" altLang="en-US" sz="3600" b="1" dirty="0">
                  <a:solidFill>
                    <a:srgbClr val="0D40D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播放自动解除</a:t>
              </a:r>
              <a:endParaRPr lang="zh-CN" altLang="en-US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9246870" y="448945"/>
            <a:ext cx="523240" cy="51879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9939655" y="473075"/>
            <a:ext cx="0" cy="518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465" y="1015365"/>
            <a:ext cx="9315450" cy="493395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920750" y="1109345"/>
            <a:ext cx="10675620" cy="4719320"/>
            <a:chOff x="1450" y="1747"/>
            <a:chExt cx="16812" cy="7432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0" y="1747"/>
              <a:ext cx="16812" cy="7432"/>
            </a:xfrm>
            <a:prstGeom prst="rect">
              <a:avLst/>
            </a:prstGeom>
          </p:spPr>
        </p:pic>
        <p:sp>
          <p:nvSpPr>
            <p:cNvPr id="15" name="Object 403"/>
            <p:cNvSpPr txBox="1"/>
            <p:nvPr/>
          </p:nvSpPr>
          <p:spPr>
            <a:xfrm>
              <a:off x="4692" y="4443"/>
              <a:ext cx="11043" cy="1569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p>
              <a:pPr defTabSz="457200"/>
              <a:r>
                <a:rPr lang="zh-CN" altLang="en-US" sz="3600" b="1" dirty="0">
                  <a:solidFill>
                    <a:srgbClr val="0D40D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遮盖</a:t>
              </a:r>
              <a:r>
                <a:rPr lang="zh-CN" altLang="en-US" sz="3600" b="1" dirty="0">
                  <a:solidFill>
                    <a:srgbClr val="0D40D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题解页面</a:t>
              </a:r>
              <a:r>
                <a:rPr lang="en-US" altLang="zh-CN" sz="3600" b="1" dirty="0">
                  <a:solidFill>
                    <a:srgbClr val="0D40D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</a:t>
              </a:r>
              <a:r>
                <a:rPr lang="zh-CN" altLang="en-US" sz="3600" b="1" dirty="0">
                  <a:solidFill>
                    <a:srgbClr val="0D40D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播放自动解除</a:t>
              </a:r>
              <a:endParaRPr lang="zh-CN" altLang="en-US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9246870" y="448945"/>
            <a:ext cx="523240" cy="51879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9939655" y="473075"/>
            <a:ext cx="0" cy="518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575" y="1939925"/>
            <a:ext cx="9340850" cy="297815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920750" y="1109345"/>
            <a:ext cx="10675620" cy="4719320"/>
            <a:chOff x="1450" y="1747"/>
            <a:chExt cx="16812" cy="743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0" y="1747"/>
              <a:ext cx="16812" cy="7432"/>
            </a:xfrm>
            <a:prstGeom prst="rect">
              <a:avLst/>
            </a:prstGeom>
          </p:spPr>
        </p:pic>
        <p:sp>
          <p:nvSpPr>
            <p:cNvPr id="12" name="Object 403"/>
            <p:cNvSpPr txBox="1"/>
            <p:nvPr/>
          </p:nvSpPr>
          <p:spPr>
            <a:xfrm>
              <a:off x="4692" y="4443"/>
              <a:ext cx="11043" cy="1569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p>
              <a:pPr defTabSz="457200"/>
              <a:r>
                <a:rPr lang="zh-CN" altLang="en-US" sz="3600" b="1" dirty="0">
                  <a:solidFill>
                    <a:srgbClr val="0D40D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遮盖</a:t>
              </a:r>
              <a:r>
                <a:rPr lang="zh-CN" altLang="en-US" sz="3600" b="1" dirty="0">
                  <a:solidFill>
                    <a:srgbClr val="0D40D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题解页面</a:t>
              </a:r>
              <a:r>
                <a:rPr lang="en-US" altLang="zh-CN" sz="3600" b="1" dirty="0">
                  <a:solidFill>
                    <a:srgbClr val="0D40D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</a:t>
              </a:r>
              <a:r>
                <a:rPr lang="zh-CN" altLang="en-US" sz="3600" b="1" dirty="0">
                  <a:solidFill>
                    <a:srgbClr val="0D40D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播放自动解除</a:t>
              </a:r>
              <a:endParaRPr lang="zh-CN" altLang="en-US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Object 403"/>
          <p:cNvSpPr txBox="1"/>
          <p:nvPr/>
        </p:nvSpPr>
        <p:spPr>
          <a:xfrm>
            <a:off x="2112645" y="2432685"/>
            <a:ext cx="5500370" cy="9963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p>
            <a:pPr defTabSz="457200"/>
            <a:r>
              <a:rPr lang="zh-CN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领导发言环节</a:t>
            </a:r>
            <a:endParaRPr lang="zh-CN" sz="3600" b="1" dirty="0">
              <a:solidFill>
                <a:srgbClr val="0D40D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image 4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677033" y="2270211"/>
            <a:ext cx="228602" cy="934692"/>
          </a:xfrm>
          <a:prstGeom prst="rect">
            <a:avLst/>
          </a:prstGeom>
        </p:spPr>
      </p:pic>
      <p:pic>
        <p:nvPicPr>
          <p:cNvPr id="2" name="image 404"/>
          <p:cNvPicPr>
            <a:picLocks noChangeAspect="1"/>
          </p:cNvPicPr>
          <p:nvPr/>
        </p:nvPicPr>
        <p:blipFill>
          <a:blip r:embed="rId1">
            <a:alphaModFix amt="83000"/>
          </a:blip>
          <a:srcRect/>
          <a:stretch>
            <a:fillRect/>
          </a:stretch>
        </p:blipFill>
        <p:spPr>
          <a:xfrm>
            <a:off x="0" y="5084445"/>
            <a:ext cx="12192000" cy="1773555"/>
          </a:xfrm>
          <a:prstGeom prst="rect">
            <a:avLst/>
          </a:prstGeom>
          <a:noFill/>
        </p:spPr>
      </p:pic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9246870" y="448945"/>
            <a:ext cx="523240" cy="51879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9939655" y="473075"/>
            <a:ext cx="0" cy="518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Object 403"/>
          <p:cNvSpPr txBox="1"/>
          <p:nvPr/>
        </p:nvSpPr>
        <p:spPr>
          <a:xfrm>
            <a:off x="2112645" y="2432685"/>
            <a:ext cx="5500370" cy="9963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p>
            <a:pPr defTabSz="457200"/>
            <a:r>
              <a:rPr lang="zh-CN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教练发言环节</a:t>
            </a:r>
            <a:endParaRPr lang="zh-CN" sz="3600" b="1" dirty="0">
              <a:solidFill>
                <a:srgbClr val="0D40D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image 4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677033" y="2270211"/>
            <a:ext cx="228602" cy="934692"/>
          </a:xfrm>
          <a:prstGeom prst="rect">
            <a:avLst/>
          </a:prstGeom>
        </p:spPr>
      </p:pic>
      <p:pic>
        <p:nvPicPr>
          <p:cNvPr id="2" name="image 404"/>
          <p:cNvPicPr>
            <a:picLocks noChangeAspect="1"/>
          </p:cNvPicPr>
          <p:nvPr/>
        </p:nvPicPr>
        <p:blipFill>
          <a:blip r:embed="rId1">
            <a:alphaModFix amt="83000"/>
          </a:blip>
          <a:srcRect/>
          <a:stretch>
            <a:fillRect/>
          </a:stretch>
        </p:blipFill>
        <p:spPr>
          <a:xfrm>
            <a:off x="0" y="5084445"/>
            <a:ext cx="12192000" cy="1773555"/>
          </a:xfrm>
          <a:prstGeom prst="rect">
            <a:avLst/>
          </a:prstGeom>
          <a:noFill/>
        </p:spPr>
      </p:pic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9246870" y="448945"/>
            <a:ext cx="523240" cy="51879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9939655" y="473075"/>
            <a:ext cx="0" cy="518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Object 403"/>
          <p:cNvSpPr txBox="1"/>
          <p:nvPr/>
        </p:nvSpPr>
        <p:spPr>
          <a:xfrm>
            <a:off x="2112645" y="2432685"/>
            <a:ext cx="5500370" cy="9963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p>
            <a:pPr defTabSz="457200"/>
            <a:r>
              <a:rPr lang="zh-CN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赞助企业介绍环节</a:t>
            </a:r>
            <a:endParaRPr lang="zh-CN" sz="3600" b="1" dirty="0">
              <a:solidFill>
                <a:srgbClr val="0D40D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image 4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677033" y="2270211"/>
            <a:ext cx="228602" cy="934692"/>
          </a:xfrm>
          <a:prstGeom prst="rect">
            <a:avLst/>
          </a:prstGeom>
        </p:spPr>
      </p:pic>
      <p:pic>
        <p:nvPicPr>
          <p:cNvPr id="2" name="image 404"/>
          <p:cNvPicPr>
            <a:picLocks noChangeAspect="1"/>
          </p:cNvPicPr>
          <p:nvPr/>
        </p:nvPicPr>
        <p:blipFill>
          <a:blip r:embed="rId1">
            <a:alphaModFix amt="83000"/>
          </a:blip>
          <a:srcRect/>
          <a:stretch>
            <a:fillRect/>
          </a:stretch>
        </p:blipFill>
        <p:spPr>
          <a:xfrm>
            <a:off x="0" y="5084445"/>
            <a:ext cx="12192000" cy="1773555"/>
          </a:xfrm>
          <a:prstGeom prst="rect">
            <a:avLst/>
          </a:prstGeom>
          <a:noFill/>
        </p:spPr>
      </p:pic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9246870" y="448945"/>
            <a:ext cx="523240" cy="51879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9939655" y="473075"/>
            <a:ext cx="0" cy="518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403"/>
          <p:cNvSpPr txBox="1"/>
          <p:nvPr/>
        </p:nvSpPr>
        <p:spPr>
          <a:xfrm>
            <a:off x="613884" y="460461"/>
            <a:ext cx="3683506" cy="5713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defTabSz="457200"/>
            <a:r>
              <a:rPr lang="zh-CN" altLang="en-US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企业介绍</a:t>
            </a:r>
            <a:endParaRPr lang="zh-CN" altLang="en-US" sz="3600" b="1" dirty="0">
              <a:solidFill>
                <a:srgbClr val="0D40D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image 4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" y="460461"/>
            <a:ext cx="228602" cy="934692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13884" y="1625001"/>
            <a:ext cx="10641945" cy="4865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defTabSz="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微观博易是一家以数据和技术为驱动的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量化投资公司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defTabSz="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公司创始人团队来自于人大信院。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曾在美国知名高频自营机构工作多年，具有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余年高频交易经验。投研人员均毕业于清华、北大、人大、斯坦福、芝加哥、牛津等海内外顶级名校，曾在全球顶级的量化对冲基金如城堡基金、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optiver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akuna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，以及国内外科技、互联网大厂如谷歌、字节、阿里、腾讯、京东等担任要职。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defTabSz="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我们依靠逻辑化的市场认知与工程化的知识探索，以不同的视角和方法从多维海量数据中提取有效信息，凭借极低延迟的自动化交易系统和强大的风控与执行标准，通过交易股票、期权、期货、商品、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ETF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等多种标的，源源不断的从市场中获取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Alpha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主营策略夏普超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，连续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年日胜率接近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defTabSz="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我们的优势</a:t>
            </a:r>
            <a:endParaRPr lang="en-US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 defTabSz="4572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成熟的策略开发环境：丰富的量价因子库、独特的预测方法论、深度的大数据理论实践、细致入微的交易模型、精准的回测系统、多维的盘后分析工具</a:t>
            </a:r>
            <a:endParaRPr lang="en-US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 defTabSz="4572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前沿先进的技术水平：一体化的自主交易系统、功能强大的可视化监控界面、前沿的集群调度系统、低延迟的微波专线、纳秒级的优化技术</a:t>
            </a:r>
            <a:endParaRPr lang="zh-CN" altLang="en-US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bject 208"/>
          <p:cNvSpPr txBox="1"/>
          <p:nvPr/>
        </p:nvSpPr>
        <p:spPr>
          <a:xfrm>
            <a:off x="613885" y="1134598"/>
            <a:ext cx="2700816" cy="30749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defTabSz="457200"/>
            <a:r>
              <a:rPr lang="en-US" altLang="zh-CN" dirty="0">
                <a:solidFill>
                  <a:srgbClr val="434343"/>
                </a:solidFill>
                <a:latin typeface="BarlowCondensed-Regular" panose="00000506000000000000"/>
                <a:ea typeface="BarlowCondensed-Regular" panose="00000506000000000000"/>
              </a:rPr>
              <a:t>COMPANY INTRODUCTION</a:t>
            </a:r>
            <a:endParaRPr lang="zh-CN" altLang="en-US" sz="1000" dirty="0">
              <a:solidFill>
                <a:prstClr val="black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671*154"/>
  <p:tag name="TABLE_ENDDRAG_RECT" val="144*226*671*154"/>
</p:tagLst>
</file>

<file path=ppt/tags/tag2.xml><?xml version="1.0" encoding="utf-8"?>
<p:tagLst xmlns:p="http://schemas.openxmlformats.org/presentationml/2006/main">
  <p:tag name="TABLE_ENDDRAG_ORIGIN_RECT" val="671*154"/>
  <p:tag name="TABLE_ENDDRAG_RECT" val="144*226*671*154"/>
</p:tagLst>
</file>

<file path=ppt/tags/tag3.xml><?xml version="1.0" encoding="utf-8"?>
<p:tagLst xmlns:p="http://schemas.openxmlformats.org/presentationml/2006/main">
  <p:tag name="TABLE_ENDDRAG_ORIGIN_RECT" val="671*123"/>
  <p:tag name="TABLE_ENDDRAG_RECT" val="144*194*671*12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1612</Words>
  <Application>WPS 演示</Application>
  <PresentationFormat>宽屏</PresentationFormat>
  <Paragraphs>191</Paragraphs>
  <Slides>21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21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OPPOSans-R</vt:lpstr>
      <vt:lpstr>BarlowCondensed-Regular</vt:lpstr>
      <vt:lpstr>Segoe Print</vt:lpstr>
      <vt:lpstr>Arial</vt:lpstr>
      <vt:lpstr>等线</vt:lpstr>
      <vt:lpstr>Arial Unicode MS</vt:lpstr>
      <vt:lpstr>壹心铠甲黑</vt:lpstr>
      <vt:lpstr>黑体</vt:lpstr>
      <vt:lpstr>尔雅嘿嘿黑</vt:lpstr>
      <vt:lpstr>Office 主题​​</vt:lpstr>
      <vt:lpstr>Office Theme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弈灵 冯</dc:creator>
  <cp:lastModifiedBy>微信用户</cp:lastModifiedBy>
  <cp:revision>97</cp:revision>
  <dcterms:created xsi:type="dcterms:W3CDTF">2024-05-10T08:49:00Z</dcterms:created>
  <dcterms:modified xsi:type="dcterms:W3CDTF">2025-05-15T13:26:13Z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41E6298851354D65B19C2BF57F5B8C6B_13</vt:lpwstr>
  </property>
  <property fmtid="{D5CDD505-2E9C-101B-9397-08002B2CF9AE}" pid="3" name="KSOProductBuildVer">
    <vt:lpwstr>2052-12.1.0.20784</vt:lpwstr>
  </property>
</Properties>
</file>